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315" r:id="rId2"/>
    <p:sldId id="316" r:id="rId3"/>
    <p:sldId id="357" r:id="rId4"/>
    <p:sldId id="335" r:id="rId5"/>
    <p:sldId id="359" r:id="rId6"/>
    <p:sldId id="360" r:id="rId7"/>
    <p:sldId id="280" r:id="rId8"/>
    <p:sldId id="362" r:id="rId9"/>
    <p:sldId id="361" r:id="rId10"/>
    <p:sldId id="338" r:id="rId11"/>
    <p:sldId id="339" r:id="rId12"/>
    <p:sldId id="340" r:id="rId13"/>
    <p:sldId id="363" r:id="rId14"/>
    <p:sldId id="341" r:id="rId15"/>
    <p:sldId id="343" r:id="rId16"/>
    <p:sldId id="344" r:id="rId17"/>
    <p:sldId id="345" r:id="rId18"/>
    <p:sldId id="346" r:id="rId19"/>
    <p:sldId id="347" r:id="rId20"/>
    <p:sldId id="348" r:id="rId21"/>
    <p:sldId id="349" r:id="rId22"/>
    <p:sldId id="353" r:id="rId23"/>
    <p:sldId id="354" r:id="rId24"/>
    <p:sldId id="350" r:id="rId25"/>
    <p:sldId id="365" r:id="rId26"/>
    <p:sldId id="364" r:id="rId27"/>
    <p:sldId id="35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C4F4FD-DB5C-485A-BD70-45B61F191249}" type="datetimeFigureOut">
              <a:rPr lang="en-US" smtClean="0"/>
              <a:pPr/>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C2C32-4C07-4687-9F89-4989A941CC2C}" type="slidenum">
              <a:rPr lang="en-US" smtClean="0"/>
              <a:pPr/>
              <a:t>‹#›</a:t>
            </a:fld>
            <a:endParaRPr lang="en-US"/>
          </a:p>
        </p:txBody>
      </p:sp>
    </p:spTree>
    <p:extLst>
      <p:ext uri="{BB962C8B-B14F-4D97-AF65-F5344CB8AC3E}">
        <p14:creationId xmlns:p14="http://schemas.microsoft.com/office/powerpoint/2010/main" val="130657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EF7A26CA-58F7-4694-BF9C-4AB34CC1C50E}" type="slidenum">
              <a:rPr lang="en-US" altLang="en-US" sz="1200" smtClean="0">
                <a:latin typeface="Times" pitchFamily="-80" charset="0"/>
              </a:rPr>
              <a:pPr/>
              <a:t>1</a:t>
            </a:fld>
            <a:endParaRPr lang="en-US" altLang="en-US" sz="1200" smtClean="0">
              <a:latin typeface="Times" pitchFamily="-80"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406B638-366B-4614-B05E-2C845E624551}" type="slidenum">
              <a:rPr lang="en-US"/>
              <a:pPr/>
              <a:t>17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EAFCA96-40E7-46BF-BA84-C04693529E97}" type="slidenum">
              <a:rPr lang="en-US"/>
              <a:pPr/>
              <a:t>18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Hypertonic - When a plant cell is placed in a hypertonic solution, the water inside the cells are drawn out by osmosis. The vacuoles decrease in size. The cytoplasm also shrinks away from the cellulose cell wall and </a:t>
            </a:r>
            <a:r>
              <a:rPr lang="en-US" b="1" dirty="0" smtClean="0"/>
              <a:t>plasmolysis</a:t>
            </a:r>
            <a:r>
              <a:rPr lang="en-US" dirty="0" smtClean="0"/>
              <a:t> occurs. This causes a lack of structure for the plant and causes it to wilt, or become flaccid.</a:t>
            </a:r>
          </a:p>
          <a:p>
            <a:r>
              <a:rPr lang="en-US" dirty="0" smtClean="0"/>
              <a:t>Hypotonic - </a:t>
            </a:r>
            <a:r>
              <a:rPr lang="en-US" sz="1200" b="0" i="0" kern="1200" dirty="0" smtClean="0">
                <a:solidFill>
                  <a:schemeClr val="tx1"/>
                </a:solidFill>
                <a:effectLst/>
                <a:latin typeface="+mn-lt"/>
                <a:ea typeface="+mn-ea"/>
                <a:cs typeface="+mn-cs"/>
              </a:rPr>
              <a:t>When plants are placed in water, the water enters their cells (this is because their sap has a strong solution). The water enters the plant through osmosis and fills up the cell with water to its maximum capacity. A strong cell wall stops the cells from bursting (as in animal cells) and makes the plant to become turgid (becomes rigid/stiff because of water.)</a:t>
            </a:r>
          </a:p>
          <a:p>
            <a:r>
              <a:rPr lang="en-US" sz="1200" b="0" i="0" kern="1200" dirty="0" smtClean="0">
                <a:solidFill>
                  <a:schemeClr val="tx1"/>
                </a:solidFill>
                <a:effectLst/>
                <a:latin typeface="+mn-lt"/>
                <a:ea typeface="+mn-ea"/>
                <a:cs typeface="+mn-cs"/>
              </a:rPr>
              <a:t>Isotonic - osmotic pressure becomes equal; the force of water trying to exit and enter the cell balances </a:t>
            </a:r>
            <a:r>
              <a:rPr lang="en-US" sz="1200" b="0" i="0" kern="1200" dirty="0" err="1" smtClean="0">
                <a:solidFill>
                  <a:schemeClr val="tx1"/>
                </a:solidFill>
                <a:effectLst/>
                <a:latin typeface="+mn-lt"/>
                <a:ea typeface="+mn-ea"/>
                <a:cs typeface="+mn-cs"/>
              </a:rPr>
              <a:t>out."</a:t>
            </a:r>
            <a:r>
              <a:rPr lang="en-US" sz="1200" b="1" i="0" kern="1200" dirty="0" err="1" smtClean="0">
                <a:solidFill>
                  <a:schemeClr val="tx1"/>
                </a:solidFill>
                <a:effectLst/>
                <a:latin typeface="+mn-lt"/>
                <a:ea typeface="+mn-ea"/>
                <a:cs typeface="+mn-cs"/>
              </a:rPr>
              <a:t>ISO</a:t>
            </a:r>
            <a:r>
              <a:rPr lang="en-US" sz="1200" b="0" i="0" kern="1200" dirty="0" smtClean="0">
                <a:solidFill>
                  <a:schemeClr val="tx1"/>
                </a:solidFill>
                <a:effectLst/>
                <a:latin typeface="+mn-lt"/>
                <a:ea typeface="+mn-ea"/>
                <a:cs typeface="+mn-cs"/>
              </a:rPr>
              <a:t>" means the same meaning that the osmotic pressure and concentration of solutes is the same in both the internal and external environments of the cell. Cells isotonic to their surrounding solutions have an equal concentration of solutes in and out of the cell membrane. This creates a dynamic equilibrium that maintains the status of the cell. </a:t>
            </a:r>
            <a:r>
              <a:rPr lang="en-US" sz="1200" b="1" i="0" kern="1200" dirty="0" smtClean="0">
                <a:solidFill>
                  <a:schemeClr val="tx1"/>
                </a:solidFill>
                <a:effectLst/>
                <a:latin typeface="+mn-lt"/>
                <a:ea typeface="+mn-ea"/>
                <a:cs typeface="+mn-cs"/>
              </a:rPr>
              <a:t>No change will occur in the cell.</a:t>
            </a:r>
            <a:endParaRPr lang="en-US" dirty="0"/>
          </a:p>
        </p:txBody>
      </p:sp>
      <p:sp>
        <p:nvSpPr>
          <p:cNvPr id="4" name="Slide Number Placeholder 3"/>
          <p:cNvSpPr>
            <a:spLocks noGrp="1"/>
          </p:cNvSpPr>
          <p:nvPr>
            <p:ph type="sldNum" sz="quarter" idx="10"/>
          </p:nvPr>
        </p:nvSpPr>
        <p:spPr/>
        <p:txBody>
          <a:bodyPr/>
          <a:lstStyle/>
          <a:p>
            <a:fld id="{788C2C32-4C07-4687-9F89-4989A941CC2C}" type="slidenum">
              <a:rPr lang="en-US" smtClean="0"/>
              <a:pPr/>
              <a:t>19</a:t>
            </a:fld>
            <a:endParaRPr lang="en-US"/>
          </a:p>
        </p:txBody>
      </p:sp>
    </p:spTree>
    <p:extLst>
      <p:ext uri="{BB962C8B-B14F-4D97-AF65-F5344CB8AC3E}">
        <p14:creationId xmlns:p14="http://schemas.microsoft.com/office/powerpoint/2010/main" val="168472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49F3F74-24DB-45B3-A28F-D865A981A8FF}" type="slidenum">
              <a:rPr lang="en-US"/>
              <a:pPr/>
              <a:t>22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23239F5-09AA-4220-B091-C096B57DC4FE}" type="slidenum">
              <a:rPr lang="en-US"/>
              <a:pPr/>
              <a:t>23</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http://www.todayifoundout.com/index.php/2014/03/skin-wrinkles-water/</a:t>
            </a:r>
          </a:p>
          <a:p>
            <a:r>
              <a:rPr lang="en-US" dirty="0" smtClean="0"/>
              <a:t>http://scienceline.ucsb.edu/getkey.php?key=1987</a:t>
            </a:r>
          </a:p>
          <a:p>
            <a:r>
              <a:rPr lang="en-US" smtClean="0"/>
              <a:t>http://www.kitsforkids.com/blog/2011/01/why-cant-saltwater-fish-live-in-fresh-water/</a:t>
            </a:r>
            <a:endParaRPr lang="en-US"/>
          </a:p>
        </p:txBody>
      </p:sp>
      <p:sp>
        <p:nvSpPr>
          <p:cNvPr id="4" name="Slide Number Placeholder 3"/>
          <p:cNvSpPr>
            <a:spLocks noGrp="1"/>
          </p:cNvSpPr>
          <p:nvPr>
            <p:ph type="sldNum" sz="quarter" idx="10"/>
          </p:nvPr>
        </p:nvSpPr>
        <p:spPr/>
        <p:txBody>
          <a:bodyPr/>
          <a:lstStyle/>
          <a:p>
            <a:fld id="{788C2C32-4C07-4687-9F89-4989A941CC2C}"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788C2C32-4C07-4687-9F89-4989A941CC2C}" type="slidenum">
              <a:rPr lang="en-US" smtClean="0"/>
              <a:pPr/>
              <a:t>6</a:t>
            </a:fld>
            <a:endParaRPr lang="en-US"/>
          </a:p>
        </p:txBody>
      </p:sp>
    </p:spTree>
    <p:extLst>
      <p:ext uri="{BB962C8B-B14F-4D97-AF65-F5344CB8AC3E}">
        <p14:creationId xmlns:p14="http://schemas.microsoft.com/office/powerpoint/2010/main" val="340273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omic Sans MS" pitchFamily="66" charset="0"/>
              </a:rPr>
              <a:t>Q1 answer: All active transport processes would stop, because they require the cell to expend energy and ATP is the main energy currency of the cell.  All passive transport processes would continue until the concentration gradient disappeared.</a:t>
            </a:r>
          </a:p>
          <a:p>
            <a:endParaRPr lang="en-US" sz="1200" dirty="0" smtClean="0">
              <a:latin typeface="Comic Sans MS" pitchFamily="66" charset="0"/>
            </a:endParaRPr>
          </a:p>
          <a:p>
            <a:r>
              <a:rPr lang="en-US" sz="1200" dirty="0" smtClean="0">
                <a:latin typeface="Comic Sans MS" pitchFamily="66" charset="0"/>
              </a:rPr>
              <a:t>Q2 answer: The sodium-potassium pump counteracts the accumulation of potassium outside cells by transporting potassium into the cells in exchange for sodium.</a:t>
            </a:r>
          </a:p>
          <a:p>
            <a:r>
              <a:rPr lang="en-US" sz="1200" dirty="0" smtClean="0">
                <a:latin typeface="Comic Sans MS" pitchFamily="66" charset="0"/>
              </a:rPr>
              <a:t>Q3 answer: Transport by simple</a:t>
            </a:r>
            <a:r>
              <a:rPr lang="en-US" sz="1200" baseline="0" dirty="0" smtClean="0">
                <a:latin typeface="Comic Sans MS" pitchFamily="66" charset="0"/>
              </a:rPr>
              <a:t> diffusion, osmosis,  endocytosis, and exocytosis will still take place, but any transport requiring membrane proteins would not, for example facilitated diffusion and the sodium potassium pumps.</a:t>
            </a:r>
            <a:endParaRPr lang="en-US" dirty="0"/>
          </a:p>
        </p:txBody>
      </p:sp>
      <p:sp>
        <p:nvSpPr>
          <p:cNvPr id="4" name="Slide Number Placeholder 3"/>
          <p:cNvSpPr>
            <a:spLocks noGrp="1"/>
          </p:cNvSpPr>
          <p:nvPr>
            <p:ph type="sldNum" sz="quarter" idx="10"/>
          </p:nvPr>
        </p:nvSpPr>
        <p:spPr/>
        <p:txBody>
          <a:bodyPr/>
          <a:lstStyle/>
          <a:p>
            <a:fld id="{788C2C32-4C07-4687-9F89-4989A941CC2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C2C32-4C07-4687-9F89-4989A941CC2C}" type="slidenum">
              <a:rPr lang="en-US" smtClean="0"/>
              <a:pPr/>
              <a:t>9</a:t>
            </a:fld>
            <a:endParaRPr lang="en-US"/>
          </a:p>
        </p:txBody>
      </p:sp>
    </p:spTree>
    <p:extLst>
      <p:ext uri="{BB962C8B-B14F-4D97-AF65-F5344CB8AC3E}">
        <p14:creationId xmlns:p14="http://schemas.microsoft.com/office/powerpoint/2010/main" val="232051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788C2C32-4C07-4687-9F89-4989A941CC2C}" type="slidenum">
              <a:rPr lang="en-US" smtClean="0"/>
              <a:pPr/>
              <a:t>10</a:t>
            </a:fld>
            <a:endParaRPr lang="en-US"/>
          </a:p>
        </p:txBody>
      </p:sp>
    </p:spTree>
    <p:extLst>
      <p:ext uri="{BB962C8B-B14F-4D97-AF65-F5344CB8AC3E}">
        <p14:creationId xmlns:p14="http://schemas.microsoft.com/office/powerpoint/2010/main" val="69628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BA2732F-4167-498B-BD35-E86083CB76B7}" type="slidenum">
              <a:rPr lang="en-US"/>
              <a:pPr/>
              <a:t>12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3D48490-EC25-4BAA-BB46-547659D6BA25}" type="slidenum">
              <a:rPr lang="en-US"/>
              <a:pPr/>
              <a:t>14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E01C550-94C3-43D8-9F16-F7D7DAF5B20E}" type="slidenum">
              <a:rPr lang="en-US"/>
              <a:pPr/>
              <a:t>15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781C353-3A18-4C34-BF69-0379FD14A3C8}" type="slidenum">
              <a:rPr lang="en-US"/>
              <a:pPr/>
              <a:t>16</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D47F17A-84F8-4FDC-8263-75C403DE1779}" type="datetimeFigureOut">
              <a:rPr lang="en-US" smtClean="0"/>
              <a:pPr/>
              <a:t>2/2/2016</a:t>
            </a:fld>
            <a:endParaRPr lang="en-US"/>
          </a:p>
        </p:txBody>
      </p:sp>
      <p:sp>
        <p:nvSpPr>
          <p:cNvPr id="8" name="Slide Number Placeholder 7"/>
          <p:cNvSpPr>
            <a:spLocks noGrp="1"/>
          </p:cNvSpPr>
          <p:nvPr>
            <p:ph type="sldNum" sz="quarter" idx="11"/>
          </p:nvPr>
        </p:nvSpPr>
        <p:spPr/>
        <p:txBody>
          <a:bodyPr/>
          <a:lstStyle/>
          <a:p>
            <a:fld id="{8D4EB960-3184-47A8-A51E-CE8FADFE942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7F17A-84F8-4FDC-8263-75C403DE1779}"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7F17A-84F8-4FDC-8263-75C403DE1779}"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7F17A-84F8-4FDC-8263-75C403DE1779}"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B960-3184-47A8-A51E-CE8FADFE942C}" type="slidenum">
              <a:rPr lang="en-US" smtClean="0"/>
              <a:pPr/>
              <a:t>‹#›</a:t>
            </a:fld>
            <a:endParaRPr lang="en-US"/>
          </a:p>
        </p:txBody>
      </p:sp>
    </p:spTree>
    <p:extLst>
      <p:ext uri="{BB962C8B-B14F-4D97-AF65-F5344CB8AC3E}">
        <p14:creationId xmlns:p14="http://schemas.microsoft.com/office/powerpoint/2010/main" val="2710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D47F17A-84F8-4FDC-8263-75C403DE1779}"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7F17A-84F8-4FDC-8263-75C403DE1779}"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B960-3184-47A8-A51E-CE8FADFE942C}"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D47F17A-84F8-4FDC-8263-75C403DE1779}"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EB960-3184-47A8-A51E-CE8FADFE942C}"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D47F17A-84F8-4FDC-8263-75C403DE1779}" type="datetimeFigureOut">
              <a:rPr lang="en-US" smtClean="0"/>
              <a:pPr/>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EB960-3184-47A8-A51E-CE8FADFE942C}"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47F17A-84F8-4FDC-8263-75C403DE1779}" type="datetimeFigureOut">
              <a:rPr lang="en-US" smtClean="0"/>
              <a:pPr/>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7F17A-84F8-4FDC-8263-75C403DE1779}" type="datetimeFigureOut">
              <a:rPr lang="en-US" smtClean="0"/>
              <a:pPr/>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F17A-84F8-4FDC-8263-75C403DE1779}"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F17A-84F8-4FDC-8263-75C403DE1779}"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EB960-3184-47A8-A51E-CE8FADFE94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D47F17A-84F8-4FDC-8263-75C403DE1779}" type="datetimeFigureOut">
              <a:rPr lang="en-US" smtClean="0"/>
              <a:pPr/>
              <a:t>2/2/2016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4EB960-3184-47A8-A51E-CE8FADFE942C}"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ntranik.org/movement-of-substances-across-cell-membranes/&amp;ei=dPG9VJHrOMWnNvOlgIAL&amp;bvm=bv.83829542,d.eXY&amp;psig=AFQjCNEdGpYcBUGLdLu-yeDsU4so_hl95Q&amp;ust=1421820513737959"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ved=0CAcQjRw&amp;url=http://leavingbio.net/osmosis%20and%20diffusion.htm&amp;ei=f_O9VJpBwp2DBKmQgdAC&amp;psig=AFQjCNElZieP8j32bTeLzNksxZRVqnZz_A&amp;ust=142182092992516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highered.mheducation.com/sites/9834092339/student_view0/chapter38/animation_-_osmosis.html" TargetMode="External"/><Relationship Id="rId2" Type="http://schemas.openxmlformats.org/officeDocument/2006/relationships/hyperlink" Target="http://highered.mheducation.com/sites/0072495855/student_view0/chapter2/animation__how_osmosis_works.html" TargetMode="External"/><Relationship Id="rId1" Type="http://schemas.openxmlformats.org/officeDocument/2006/relationships/slideLayout" Target="../slideLayouts/slideLayout12.xml"/><Relationship Id="rId4" Type="http://schemas.openxmlformats.org/officeDocument/2006/relationships/hyperlink" Target="http://highered.mheducation.com/sites/0072495855/student_view0/chapter21/animation__hemolysis_and_crena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highered.mheducation.com/sites/0072495855/student_view0/chapter2/animation__how_the_sodium_potassium_pump_work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edutechintegration.net/2012/10/tuesday-teaching-strategy-frayer-model.html&amp;ei=kdO9VLX6KMLFggTe14LYCA&amp;bvm=bv.83829542,d.eXY&amp;psig=AFQjCNHQpEU1BsxBAZeiwhWkyvoagGfGmQ&amp;ust=14218130012962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p:cNvSpPr>
            <a:spLocks noGrp="1" noChangeArrowheads="1"/>
          </p:cNvSpPr>
          <p:nvPr>
            <p:ph type="dt" sz="quarter" idx="10"/>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altLang="en-US" sz="1400" smtClean="0"/>
              <a:t>2007-2008</a:t>
            </a:r>
            <a:endParaRPr lang="en-US" altLang="en-US" sz="1400" b="0" smtClean="0"/>
          </a:p>
        </p:txBody>
      </p:sp>
      <p:pic>
        <p:nvPicPr>
          <p:cNvPr id="153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363" y="309563"/>
            <a:ext cx="4846637" cy="369252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3"/>
          <p:cNvSpPr>
            <a:spLocks noGrp="1" noChangeArrowheads="1"/>
          </p:cNvSpPr>
          <p:nvPr>
            <p:ph type="ctrTitle"/>
          </p:nvPr>
        </p:nvSpPr>
        <p:spPr>
          <a:xfrm>
            <a:off x="-228600" y="3276600"/>
            <a:ext cx="5183188" cy="1651000"/>
          </a:xfrm>
        </p:spPr>
        <p:txBody>
          <a:bodyPr/>
          <a:lstStyle/>
          <a:p>
            <a:pPr algn="ctr" eaLnBrk="1" hangingPunct="1"/>
            <a:r>
              <a:rPr lang="en-US" altLang="en-US" sz="6600" dirty="0" smtClean="0"/>
              <a:t>Movement across the Cell Membrane  </a:t>
            </a:r>
          </a:p>
        </p:txBody>
      </p:sp>
      <p:pic>
        <p:nvPicPr>
          <p:cNvPr id="15365" name="Picture 4" descr="05_02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1624"/>
          <a:stretch>
            <a:fillRect/>
          </a:stretch>
        </p:blipFill>
        <p:spPr bwMode="auto">
          <a:xfrm rot="900000">
            <a:off x="5675313" y="3773488"/>
            <a:ext cx="2266950" cy="291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3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2"/>
            </p:custDataLst>
          </p:nvPr>
        </p:nvSpPr>
        <p:spPr>
          <a:xfrm>
            <a:off x="457200" y="4876800"/>
            <a:ext cx="8229600" cy="1447800"/>
          </a:xfrm>
        </p:spPr>
        <p:txBody>
          <a:bodyPr>
            <a:normAutofit fontScale="92500"/>
          </a:bodyPr>
          <a:lstStyle/>
          <a:p>
            <a:pPr marL="0" indent="0">
              <a:buNone/>
            </a:pPr>
            <a:r>
              <a:rPr lang="en-US" b="1" dirty="0" smtClean="0">
                <a:solidFill>
                  <a:schemeClr val="tx2"/>
                </a:solidFill>
              </a:rPr>
              <a:t>Do Now 02.02.16: </a:t>
            </a:r>
            <a:r>
              <a:rPr lang="en-US" dirty="0" smtClean="0"/>
              <a:t>Claim: ________________________________</a:t>
            </a:r>
          </a:p>
          <a:p>
            <a:pPr marL="0" indent="0">
              <a:buNone/>
            </a:pPr>
            <a:r>
              <a:rPr lang="en-US" dirty="0"/>
              <a:t>i</a:t>
            </a:r>
            <a:r>
              <a:rPr lang="en-US" dirty="0" smtClean="0"/>
              <a:t>s the cellular process that demonstrates the movement of materials that requires a source of energy. </a:t>
            </a:r>
            <a:endParaRPr lang="en-US" dirty="0"/>
          </a:p>
        </p:txBody>
      </p:sp>
      <p:sp>
        <p:nvSpPr>
          <p:cNvPr id="4" name="TextBox 3" hidden="1"/>
          <p:cNvSpPr txBox="1"/>
          <p:nvPr>
            <p:custDataLst>
              <p:tags r:id="rId3"/>
            </p:custDataLst>
          </p:nvPr>
        </p:nvSpPr>
        <p:spPr>
          <a:xfrm>
            <a:off x="457200" y="4318000"/>
            <a:ext cx="7620000" cy="923330"/>
          </a:xfrm>
          <a:prstGeom prst="rect">
            <a:avLst/>
          </a:prstGeom>
          <a:noFill/>
        </p:spPr>
        <p:txBody>
          <a:bodyPr vert="horz" rtlCol="0">
            <a:spAutoFit/>
          </a:bodyPr>
          <a:lstStyle/>
          <a:p>
            <a:r>
              <a:rPr lang="en-US" smtClean="0"/>
              <a:t>[Default]</a:t>
            </a:r>
          </a:p>
          <a:p>
            <a:r>
              <a:rPr lang="en-US" smtClean="0"/>
              <a:t>[MC Any]</a:t>
            </a:r>
          </a:p>
          <a:p>
            <a:r>
              <a:rPr lang="en-US" smtClean="0"/>
              <a:t>[MC All]</a:t>
            </a:r>
            <a:endParaRPr lang="en-US"/>
          </a:p>
        </p:txBody>
      </p:sp>
      <p:pic>
        <p:nvPicPr>
          <p:cNvPr id="65538" name="Picture 2"/>
          <p:cNvPicPr>
            <a:picLocks noChangeAspect="1" noChangeArrowheads="1"/>
          </p:cNvPicPr>
          <p:nvPr/>
        </p:nvPicPr>
        <p:blipFill>
          <a:blip r:embed="rId6" cstate="print"/>
          <a:srcRect/>
          <a:stretch>
            <a:fillRect/>
          </a:stretch>
        </p:blipFill>
        <p:spPr bwMode="auto">
          <a:xfrm>
            <a:off x="1752600" y="304800"/>
            <a:ext cx="6781800"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a:t>
            </a:r>
            <a:br>
              <a:rPr lang="en-US" dirty="0" smtClean="0"/>
            </a:br>
            <a:r>
              <a:rPr lang="en-US" dirty="0" smtClean="0"/>
              <a:t>Why is this important?</a:t>
            </a:r>
            <a:endParaRPr lang="en-US" dirty="0"/>
          </a:p>
        </p:txBody>
      </p:sp>
      <p:sp>
        <p:nvSpPr>
          <p:cNvPr id="3" name="Text Placeholder 2"/>
          <p:cNvSpPr>
            <a:spLocks noGrp="1"/>
          </p:cNvSpPr>
          <p:nvPr>
            <p:ph type="body" idx="1"/>
          </p:nvPr>
        </p:nvSpPr>
        <p:spPr>
          <a:xfrm>
            <a:off x="457200" y="1600201"/>
            <a:ext cx="8229600" cy="685799"/>
          </a:xfrm>
        </p:spPr>
        <p:txBody>
          <a:bodyPr/>
          <a:lstStyle/>
          <a:p>
            <a:endParaRPr lang="en-US" dirty="0"/>
          </a:p>
        </p:txBody>
      </p:sp>
      <p:sp>
        <p:nvSpPr>
          <p:cNvPr id="82946" name="AutoShape 2" descr="data:image/jpeg;base64,/9j/4AAQSkZJRgABAQAAAQABAAD/2wCEAAkGBxQSEhQUExQWFhQXGRwYGBgYGBwYGhoYIB4dGBwcIB0dHCgiGhwlHBgcITEhJSotLi4uGB8zODMtNygtLisBCgoKDg0OGxAQGy0mICQsLzQuLCw0LC81MjQsLCwsLC40LCwsLCwsMCwsLCwsLCwsLCwsLCwsLCwsLCwsLCwsLP/AABEIALkBEAMBIgACEQEDEQH/xAAbAAACAwEBAQAAAAAAAAAAAAAEBQADBgIBB//EAEkQAAICAQMCBAIFCAcGBQQDAAECAxESAAQhBTEGEyJBUWEUIzIzcRVCUnOBkdPwVGJykqGyswckQ6Ox0URTosHxFmSC4WODk//EABoBAQADAQEBAAAAAAAAAAAAAAABAgMFBAb/xAAyEQACAgEDAgQFAwIHAAAAAAAAAQIRAxIhMQRBIlFhgQUTMnGhscHwFEIGI2JykdHx/9oADAMBAAIRAxEAPwD7jqampoCampqaAmsN0vxw5ih82IeZKsYQhiqySPgOPSwVAZOfUWFfZ5F7nQg6ZCL+pj5XA+heU/RPHK8du2gMnt/G7s848laiy48yvu1YzUxSm5X08Cxya517uvHeCCRoSqFmxIcMzKjOjWMRibQGrPfvxp51hIIhEDDExd44o1KLXGTCuOAiCRgPka76XweJ9k4VlQkiMTgeV6hEw8zza9lPe+9+16AL33XZIoVkMKs5YqypJmqgKXyJVCxFAcBCRdmlBbSbf+OqVHjjBR2bBssi6RsEksUMLsYtbAjnjgEv/wCoNiY1QQ3CT6VEIKE+b5Fhe3MrUDXN32515vfEm0W2WJTK5U+pApYhgvJq7WzRIrigdAB9R8dNHuCgjHlKUVyGt8mfajhcaoDddrs1+8iXxwVJUwD0xee5EtqIiIyMTh63qT7PAFDmmB056NBBIljbxI0crqQEWlkRsSy8e+CsD3rH4aPTp0SggRRgG7ARQOaLe3vQv40NAE691NTQCrxFv3giV0AJM0KUfdXlSNgOQMiGNEmrrSF/GTRyTRyQ+oSYwrYUsFRHkViMgGRWL3fIIHcHWwkjDcMAeQeRfINg/iCAf2aD3XSIpGyZLNOOCR9sYMaH5xUY5d640BnU8b9w0FMiCWSpLAjYRkYHD6x/rR6KFcc+pbDh8fsu186WBSRHbhZK+s8ht0FAK/YKLWXsT2IBOtftukwRoiLFGFjooMR6SOLHHDfPvpH1Dqe3iacfR1YxhkAWMFnPlncSLVcJTqSfcueL7gUL4xbzmhMIEocR4mUYZ4zSE54XXlw39nua+ejOt+Kxtm9cR8vy88w3diHYItAi/R3YrwbF0aA2nibaSLM0sSYhWdz5eWXlZmSwVslcDR9/bvonZeJNtNILixnDNEuSqWA8x4l9QshWKHgdr50BTD4wb6Ydu8ariArU2QD4ySWHIGS4IorEUSfhofpPjWWVlUwoGkJ8tfMIX8ysnwsGmPIHJoVrQ9Hh28+3RhBEEIopgpClWOS1VemQN+3nRh6VAcvqYvUAG9C8gVQPHIGK0P6o+GgEfh/xd9KdAIcUcsqsXBOSokhtceBT0CCe3z1qNUptUBsIoINghRd1jf40APwGrtALeu71oUVkGRMsaEcWQzhTVkC6PudZ1fGjI8scsVP5jiFcgpdEGUl1kLRaY0TYZe3Otk8YPcA0QeRfI5B/EHSXxBtYkQymMM5BiUWVBaYrF7diSVBeiQAdAKofHBMvlfR2Mi4tJi2ShX8sqVfABiBKCQcaqrNi69v4ymaWNTBGBMkTRDzjeT+e3rby6UYbduwPND34Oj6nslWMLB6UyaKob4T7cicexHJHJte9jXKdb2MoFRBgfq4wYR61zK4pY5XNL9hwD8DoASHxxmI2EBWORgEbMMxGUKta48ffcUTeJ+I0zg8RM+1G4EIJbyyqLIGOMmJBOKkggNZVQx44yvVK+I9mzUIyzB8QBFznmqEf1WD4jmvs3zjYF2fiXZy+bENufL+3XlLi4EcUzOy+xHnJ9rm+fwAqn8cZIrRIuLSxxK+WdsfLZ/TQpMHIDk96scjXG98cMGhwiXB4RMxzthkLCgY1Y+ff5aIi8UbIyNUS8BUD4x+pgz1EOfzfKy71xx21TvOv7RRlFtVePGWZmMQUExKGerWzIA7D8QR8aA63PjsqVUbcEvG0y/W0PKVZHtvQcZD5RGHtY571sNtMHRXHZgGF/Ai9URbKEgsI4/XbE4DksKJPHJINE+96LVQAABQHAA0B7qampoCaC6lv/Jw9DuXbBVTG7xZz9tlFUh99G6VdZPr2v64/6E2hDOR1lv6NN/eg/j66/Kz/ANFn/vQfxtIPDfh19s9tIrKqeWMVxZxYbKU36n/92Y+9aadX62m3IDBz6S7YKDig4LHkcfIWeDwdE6jctism9VQ3J1KczBAdtOCjrIpvbkgr37zdipZT70x5GgfybBQA2EwARYxTxD6tVKqhrccpiSKPB970b1zbvNAyxsAxxIuwGAKsVJHIVgKJHNNqnw/tX28TecUX1M9KxKRpQ9ILAGuC3IFZUOBqf7qr3I1eG738jz6JFQH0CWgbAyh4Pmif/wA//wA0Bv2aH/Jm3yv6BN9otXmRAZHu2P0irNCz8hpn03q0c+Xlk2oBIZWQ014tTAcGjR+R0p8RdDmnlDoyY4qtteURDFi8dD7ZsDkj7I5I41De1x3EZNyqWwz6ZuGiQqNtOxLu7EtByzMXb/j8CzQHsABov8rP/RZ/70H8fVo7e+q4t0jMyh1LL9pQwJW+1juL+er6UU+YygeIbYoIJS4AJUSbbIA9iR59gatXrI8udzFKph4ZD5eROKuMakK8hh3YaS7fw6y7kTGS0V5JVTEBi8gZWDPZyUZEgUDwvPGipvu+of2l/wBGLVFfdGupXs72GP5Xf+iz/wB6D+PqDqz/ANFn/vQfx9IOsbTdNug0WXl5RlWEmKIoa5QyX6ywuuD3HK1etMnbUx3b2KzlpSdooPVn/os/96D+PpRudokjyM+03B8whiA8K0wTymIZZwaaMKpF0cdPiNTvzq2lGfzWZ2TpO3Ksh2EwVsrAkiF5ZZg1uOVbNrHY3q+Hbxo2abPcIxJaxJEASSX5X6RTAMzMAeAWNd9PdcsNNKHzmL+mbkwxJGu1nIQVZbb2T3LH67uTZPzJ0V+VX/os/wDeg/j6vGvTppHzmDnqz/0Wf+9B/H13s+pF3ZGikjIXL1mMgi64wkbn8a76o6h1GOEAyNjlwBRJPFmgoJ4Hc+2vNtKry5KQVMNgjsQSCCPlWquuDSMpPlHm266zorrtZyrAMDcHIPI/42qep7gzxtGdtOt0wYNt7VlYOrC5q4ZQf2aUbrYSy7XaeViwWMZI7tGptAA1qCSVPt/WvuBptt5xtoIxPKuQCqXNku4HNe5PBP7CfjqO7TXuS5bWufIXb4baJcpdrLGtmi08SAZWWVf95GKsCSVHB9xxwQNrCVXHZTUBalJIRVt5lqV3HHqJNj4/DXfU+njciJ45sGUMUdQHUo4FiiebABBv2/EE/p+1WCKOJbKxqEBPegKBPz1KT1PyIc0o+ouhgiQjHZzimzC+bEVD3kWCnc1kTyTVk8nVQ2G3Fn6BLyhQ+uH7JCg/+I71Ggvv6B8NU9a6DJNuBIrJj9X6mBLx4MSfLI7ZA0e37Rxpl13YtPAyIQGJVqYHE0wbFq/NaqP/AL9tRT324/JOpbb8/gDj6fCOV2W4BJyyEseWV3ll9JvLk83+c3xOuN506KRXH0TcDNGjJ8yE+hwFkoHcEBmUAFqv376L8P7cbeMQvJHmzO6opoBSbxRTyVH4dye3bS/rPStw24EqsojBiOTSOrRqjFpAFAxIce5Iu6PAGobainXsSn4mrH46qygf7rMB2Hqg/j69TrJMkaNt5k8xigZjEVBCNJzjKT2QjgHkjSzxH0x9wqYeWcSThKLjYEUDwD6h3Bo9z8jqza7QxDYxs2bJJiWN8kbeYXzZ/ef36ne2q9yFLZb7+RbufF+3jOLl1P112vbybL3R4tVLL8QDq1/FO1BjUyqGc442CVOLucq4UAROMrq0IvjVO+8IQytOzF7mkikYBuAY64A9lYA5D3yOgd54AhlYtJNK1iuSt0VmQ+qrJx3DiyfZfgbFzQQdYgdlRZULtdKDya78fLVPWft7X9c3+hNqrpPhxIHZwxLOpVqVUvtz6ADlSgZEk/PgUH1PprRybfDcS0ZWpZMZVU+TKbthmeARRf8AOPy0RD4PenddSWTywrAHLBzji+DYtwGLDntYF1eufEGx2smLbquPSDky3fJX0kZg4klTfAPHfQ+16S8MjSpFt3ka7PrhPJtq+8As8mqs1euesK0oTKOeJoySsiBJe4phipJII/qg2B8wTUtLumyi0604tpDxJUKBgQUIsEG1K1wQR7VpfsOqx7rKPBgGTIBwPXG1rfBNfAqaYX21x0zdbaONIhLiAMfrbjZj3aw4WySSeBXPGuum7HbbbzHhCqK9ZzL4qLNepjgoFkKKHwGreJtVXqU8KT5vsW9J6NHty7LmWYKuTuWOIvFR8B6j8z7k8anXOqeQE9IZpHwXJsFvFn5NH2X2Bs18yE/hDxT9N200oADxtIK+C8mM/tSr+YOhfDHX/pfT0l3iJIZHaPy1ThyCcQFYnmlJuxVE6vPC8cHW1fgrGeuact7NR0nfieFJQKu+LsWCVNGvULBpvcaVdK8PtDP5hkDKquqAR4mnYOc2s5ngc0LNnvpt03cpJGrRikFqBWOOJKFa7DEiv2aS7nr0i7vyQoouqhMTm6sAWlDXQVSxFUfsHmyKylpqLluaR1XJRHPUupJDjkGZnNKqjJjQyPyAA+P/AFIGl8W5WSDeuhtWxINEcGGL2PI/A6P6t0iLcBRIG9JtSrsjA0QaKkHsTx20BHt1jg30aCkQqqj4AQxV37/t1L1X6DHorbkfVqalamtDzMA61s2mhkjVsSwqzyPY0R7qao/InQvhrpbbdZAxT1PlhGKROAKX8SMjwOSfmS4I14DxquhatXc0+Y9OlcHel/XN28ULvGuTivbKhYDNiOWxBLYjvVaU+GfFn0zcbqDyin0Z8Msss/U63VDH7u+57698J+KBv23A8ox+Q+H28suWF/ZFfZ7c60ljlT/nJnGSTTDvDm/kmRjIDw5VWKGPNQAcsTyOSV+eN++mrDjXiitdHWcVSrktJpytCvrHR1nx9ckbLdMhF4tQYepSKOIPb80Vqzpu2WJ1jQUiQYqLs4ggCye50ffOqE+/P6o/5tQ4q9Xc1xzk6j2M5s+viJII8LCxQZtkARmAFxXu/wA+R8rPGnPWem+cq4yNGyMSrKAe4KkUw5FH/p+BUKYEi2jvCJJhEpjpULgBVLEFiKAse/citF9Wi+lwRmEqysVkCvYWRcT6W4J7m+QeVF6o91KL39DSqcWtvUZ9P2IhiSJbpBQs2fxP7fhWke36fuRu8yRhmzF/MPqjIIWLy+wKnHn+rd2xGiINtNBssEOcyBitcgEsWCrlwcVOK5cekXQ174dkmdZPOEgGdRmUKshXFbvEDjKwLAP7Ks93FU/MhWlJ2i/q8zvDINuwaRSAQrrkOQXW7pXKggXXJ9tD9K3bQwk7tvKBc4CVwzhKsBms5Hhj3JC1fbhV0qFdlu4YJJg7yRtHCAmFIhDes5HJj7HgWG454L8QbiOTdQ7cTGGcRvIrABlw4DKQTRJAyB7jyz7WDbRka11vT27fcasaei9vMG67sQNwkvmFlkeOXBEVnJiVTaSFwqpQW/mxr7XDXqkP03bxtC45ZZVzUlWABoOvBr1X8mUHmq0FsNvtNzFHt8JCIkVkyyjYofSHDIQQDXI47ixyNXde6oNkkSJ5ccdEBnBwGIGMdAj1MDwfgp4J1klFKUn9L8vyaPU3GK+pedBXT4l2W1AkewtkkKaBZrxVRZq2ChR8vw12m+SaTbFCfTOysCCrKwgm4IPI4o/MEasEK7rbr5qFRIisyWQyNQar4IZW9+ORqjbdNTbvtVTLmdmLMcmYmCYWT8eB8qAA1rTXHFGaabt82afU1NTUGhNKetsA+2JNASsST2A8ifTbSnragvtgRYMrAg9iPIn0IfAL0zrUc5IQMDiGplKko3ZhfcH949wL0yB0q6X0SHbkmMMLAW2dn9IulGRNCz2+Q1cerxCXySxzsL9lsQx5Cl6xDEEHEm+R8Rq0W0vHyeecU34LLt/KqRszkYKpLWLGIH+Pbt76R9O6ds5l3KRxeV5pXz0CmJmscWPZWBPb+t2N6bdbnhWF/pBVYiCrZe4PGI9yT2AHPw1jtn1sRGtpA4V3UNLuGdmYCgKXImqJoFhRYmvjWWTTJbqvyejB0880HpTb/AF/sn2SDYTTCxI2aNzwwUWtjtYs0f6x0b/sv2CT9KjSQWPMdhRKkEMaIKkEfsPYke+sh4ZlkOxWGORkDmSqNfWWMSTV9wARdEMbHOrfCW5n223TCR0LEnEhSFSzQxYECzkxqibXn4e3qcuPTkcn/civTdBnnOCgvqTaf2PrccMW0gIAxjiUt7saFsxJNlmPJs8knU6d1FJ8guSshAZGFEWLU9zYI+fsR3GsZB4xkKmPdRJLGwKuYwVbEijaFiG4u6IPwB7a1fhnbbcRZ7Ylkc2WLs7EjimLEsCvbE9jfGvBDJra0VRr1PSZOnv5qd9n2G5b+fjpPN9jqH9pf9GLQnivrUu3KCMd0cg+U8uTisY6QjEtZ+ZrjsdEliYt8SKJKkj4HyYrH7Dq7km2vIwx42kpeYym6jGsgjZ1EjdlLUTfbj50a+NHRIOkXU/DnnT+Z5rqpaNnjGNMYza8kEqOADXw4o2dPBxq0XK3aM5qNLSyrd7pIlZ5GVEUWWY0APmfbWS3njoGxDAzj9KRvLB+BChWb4/aCnjSvxb1M7ncGIX5ULVX6cg+0x+IX7K/A5H4EX7XYIqhn4Hvry5eoerTH/k7nSfC8axLLmu3wkZfwP1x4dzv5RGrGWdAylyAMnnbg4m+RXI02/2XdRjil3gkYJ5m4xXLgFrc432s+w99Zzw9HJFuN2HK45epsRzIS+DLYoAK7P8A3b+dHQoZK3ay44mQoQVHMtksRfZQOKH6Y1187UY5Ha4icvD0qzSxw0tam1f88u597DazPW9/uY5gsSOVIUqFjyWRixDh3o+WAK59NXfq7axPS+q7nbio52xHZX+sUfIBuVHyUgadbPxruFP1qRSD3wDRt79rZgTx2JH465H9TCaq6OjP4L1OFtpKSPoCf99VJ9+f1R/zaG6N1eLcplGx4NMrCnU/Bh7Hm/cH2J0Sn35/VH/Nr1Npq0chRcclPkQxQ7aaDaxTFS4iRkTzMH+x7YsGIIBse9HRHXXeGKMQK4QEK3lRq7KmJxxUqRVhRYU0Ph30q6b0hHMB+kAEpDM8NqXLIiqrDnJU9K2KN0eeTrSdW6gIFU45M7YKLCgmieWPYUp+Pw99Zv6ZN7eppxKKW/oTpDSNDGZhUuILjgequex4OlPib6TkvkCQqVYDAqMZbFM+VWle3I5Ng8as3jHfbRWhoHO8JfsMUcqyOVv05KeQCOAaPbRnQNi8ECRyFS1sSFJwW2LYrlziuVDgduwHAl3Pwq6rkheHxbXfB898W9KlfrG0ubGRxaFVtY/L5Aq/UC1k9uGrVPUdjKfEEYMo8xgJQcbVVVHqOr5BVKPzYnTHxN1SL8rbGUElI1lsqCboG8f0hz3Hz0u3HWll67HPCpbGFgFe47Ijk+INd/h7a6cMmy/2M8vyZt3T5r3NTvJoemufJiH3eRzkclkDUI4ssuRzxwLK/HjTdU34hiaRgSFHYVfJCjk9hZHJ4HfSGLxXA5C7iNomU2pZfMQH9JXC2p/EL+3VR6UdzuBPHJBLt2dWLgl3xVQjQClKGM0cgW/ONrdHXJTr6N15LsdCeKSa+Ymmu77hk3VZJ4JPJQiSOVUcRuGJWkdsHIHdWHcBu9c0dW9K83/dPPBD+e9BiCwTyp8AxHBYD5/jzemm02iQpjGiogs4ooUfEmh76S7Dry7ifaqEKkv5i2ytaGGcC8T6W+I578E81bhrU96M1velbWbPU1NTUliaTeItysXkSOaRJHZj8AIJyTpzpP4giDnbqwDK0rAg9iDBOCD8tCHxuU9O6sk5YBXV0rJHABAa8TwSKOLe/sRpR17ZQwMd25kNOriEEYPMKCGsby9KnvXpsjvoqttsOFVgz2SFEkrkJ7myzYrkOPi3HJ1mPHO98yeJQbRIxKpHIYyFgD8/SnHyc6zyTSh46bRt0XTvNnUIWk/07lcpLn6TuTm5HoX81F9lUe3zPc+/tSPqXVObY/go/n8Oflq7c7osAPYfz+7/ALazfUoX8wkgkHsRzx/P/XXLnNydn3fQ9Fjj4XsHt1Jm73x2sk/z/wDvVzbxicmN33PvpPCD8D+79umu02hb7VAfPVNTZ7smLFjWyQxmjoA/EaO8GdRaHeBAfq5ziw+EgHof5HjE/Gx8BoDczA0B2GufD8Rk3e3UXZkDcewX1k/hS/4jW2CTWRUcnrsUZ9JPX2X/AIfYGFfzWlU/3fUP7S/6MerurdVEGAxZ3e6VSo4WsjbEAVko+djQUG7Wbb7yVDaPgyntwYYiPw113JN13PgccXWrsaFtLuub8QQSS/oqSo+L9lH4liB+3TBjr5t4u6x9Jm8pPuomIu/tyi1J/sobA+JyPsp1XLkUI2a9B0kupzKK47iPaMUr3IHJ+J7k/tJ0TveoM4omlH8/99H7PpwxyPw1nurzAHEe/f8AC7/x/wC+uO75Pv8ACoTlpiuC1t3lQoV+4nsBf7AB+A1Y02VXXHw9zQFn4mlA/wDxGkokI0TDNeqvJJ9z1vpIRqktv3Dxq+KO/wCfw0LEONF7d9DGexd0zenbTpIDS2Fk+cRNNf8AZ+2PwPxOvp8X3x/VH/Nr5F1NrR/f0tf7tfWdnfm89/J/xsX/AI66PSSbg0fKfHMUY5ozXLW5mem9HESRbp5fqY0G4KhLbIRYn139mvzav2uuNNoN9Du1ljmiAEYV3WTFhibZWtSQKwPvYKn5HRnR0B2sAYWDCgIPuMRY/drnY9KgjV0ijRUewwXseKonueOPl2GvSoU/Dw+ThPIpLxcrg86JvIHXCAFVRR6MDHSH7JCkD0mv8D89YvrO73UEsiZEySCQFhKWHlsTg2HaIovbgGxQyBZhsOn9JTbB2jzZ2UC3YuaXIqo+XJ+ZuzevnPTepUhZvU8nrdjySzCyT+HavYAD215883GC1c+h0/hnSrPkk1ulXPJZGglZD5frhVlVizAKGFEUDTcfHVWx2KifMBRMFrMljwQV+zljdE+3vruYPGM1IGVcfz8tCyShTkD6vfXj+fkXd8V7H1K6LFO6it3fuu4bLK0TsXpieBXA/nnRHhjznk3KQHHOEs1Ep6w6BfUOUZkMihu4xB/N0m2rPuZFjS3YsFOAvCzRYnstCz6vhr6J1KD6HEq7WNkjL/WGNPMkrE0aIYsSQoLGz2+NjXp4Peb4Rzfi/UQjFYFTk+/ZUddMnk20TfSFf1y1FEH81wuF45M1Vau3LUAe/trvpsO3z20u3jRBJMxakxYkQ7gEN+BsV7G9XRbL6TtovpKEOQGIBKFWogEFTaGibAPuRzr3aCEHaLAU8tJmX0NmAfJnJBNnmzfJvm/fXujFr7V7nzDkm/W964NPqampqSxNKus/b2v65v8AQm010q6z9va/rm/0JtFyRLgD6x0ePc4+ZmCthWRyjU32lsexofu4rWO8dbHyponAqNoliX2CtGWIX48o3/LOn/R5N2dy3miTywHyzwwsMPL8vHmsbu79r5066p06PcRNFKMkYfgQe4IPcMDyD7EarKEcsXtTf7GnTdTLpc0ZN2l+58l/n+f3ahGmfVPC25gJ8sHcIPdPvAO/qT3PzW7+A7aSTbjA04wPwcFD+5qOuXPFOL3R9zg6zBmVwkgjXjGtCrusjSkE/Acn9w0z2Ph7dTHiF1H6UgMa/uIyI/BTeqxxzlwjTJ1ODEryTS9xbNNfyGt74F8PNEDPMtSOMUUjlENE3/WYgWPYADveiegeDo9uRJKfNlXlSRSIfiq2ee/qaz8KvWh2e9ilBMUiPiaYoytR+Bo8fHXR6fptD1S5PlPi3xj+oj8rCvB3fmVdU6bFuABLGGA5F2CD24rkfD53R0EYwsW+VQAoKgAdgBDEABph1DqCQgFzVmlAVmZj3oKoJPAJ4HYE6XLOskO+dGDKxUgjsQYYtel17nEx6q9A3xBujFtp5F+0kUjj42FYj/Ea+UbX0hPkAP2Vr7BvIQ6ujcq4Kn8CCD/gTr4/Nt3hdon+3GcWv879Fh8mHq/bXcHXk61Okz6D/Ds4apwfLNPBODER71rG9XgIYsO3v8v5/wDbR8e7IFa4Y331z27R9N0+N4ZN+YkAvRu3j1Y215tar4H/AL6uih/+BqlHtnlTR2Br0N/P8/zzp0mwqHI6QMGYhUGTMQqj4sxAA/C/8Bq+l7I8KzRak3wuRp4d6cdzuETuiFZJD/VBsL+LMKr4BtfTIR9cf1R/zaF8P9ITaxLGnJ7u/u7+7H4c9h2AAA7aMT78/qj/AJtdfFi+XCj4fretfVdRq7LgA2cHmbKOMMVLwKmQ7raVY+Y0F0LpbbRZ5JGT1BThCmCKI1PIBPLG/wD0qOavS/pp3eW3Ch/LxhxIw8rysF8wOD6s7yo/2K4y062fXUlk8sBgDli5xAYoSGAAYkdieQLo1qbi5W9mtkebTOMWlunuwKPxOXjmIjGcSJJ6X8xSrkgElVBsUSQL4HBPtn06MN6ks0GAkVyMktYdx6QxIUkiNrJBZSQSvN/m7vZ7KOKxHGqAnI4KFs/OvfSPoG/3Mk7LMrhcGyyjwVHDjBUevrAVyN89gbFgGsoN0pu/b+Ua4czxtzxbNev8swsXSN1K+AglDD7WYwVPxc8ED+rl8r082/8As6ZmBk3QKe4jiKk/EBzIa+F1f4Htsuv7cPA6eYseWIBY+k0Q2JBPIaqI+BOhejdGaOGWORh9aWJEYxRMlCEJ8O2V0OSeNUj00Iy4v1Pdm+N9TkhtLT2pfqd7uIPtTHs2SlpQI3oBVIyQMptCVBF9+dVdKlbbwE7piuUhwWzKyKQKQFQS5tXbi6Bq6GhItq2wSaeRxKxEaABPKQKpxUnlqAMllvYDgfG6EjqEQNmJ4ZWUPEwYZBeSuS+pSr0QRwyke16vbv8A1Vxexza2rmN81uOJAk8JVWyjlQgMp7qwq1P4HSbpnR2gnheSUSO8gWwgjUIkG4xFBjz6jzfwAA0Nv/CjFoxE6hEVFDSWZExYuXQgVk989ua7j0jQ7z73a1/5x/0J9WrU7kt1wVT0qou0+R3qaw3UeuzwTyUxlGbBUX/hqF7yxFAyxLjkJVY5FgKojVB8XzJNIz4mERkBgpEbMv0gh0PJ+s8tFok9vTd2ZLn0DSvrH29r+ub/AEJtZbpvijdZiN1jYmVgSRhx5uAjHrvNY6fsbDpxVtpp4n3KyeXFIkyKXkUvgSMTBMuSsuX6Xv8Au76EPgabLeRygtHJHIAauNw4v4WCef8Avq86z/hnaIpkcbhJ2cICUxAAQNiMQTz6zf7KArVXXOgyy7hXRkx9HqYHzI8GyJjoV6vfkfOxxqdUtKdb+Rj8uOur28zno/QZIdwZWePH6zlQRJJmwcGQ9vTRHF33GIFHS4X3H/xr1NCdZgd4ZEjbF2WlayOfxXkWOLHIvUqKiqREpuct2E4V7V/P8/v1nNj0WZd35paPDJ2zBYyOGBAjYFcQq3wQx+wvAs0b4Y2ckSOJMVybJI1YsEWgKs/FgWocerTmtRp1pNqiXN420nZXuoA6OhumUqa4NEEH/rpT0PoRgZmeQyMVWMWoUBEvHgd29R5/cB7ndY2ryQSpG2DspCtyKJ+Y5Hwsci+NAeGNjJEknm4rk+SxqxdUGKjgkDuQTQFc/EnRq5rb3EG1je/sFda6Uu4C2zoyG1eMgEWMSOVIII4oj4aB2+1WLb72NbxXECzZP1MfJPuSedE9R8QRwsVcMcVDOVAIjUkgFrIPJU9gTQPbXM49HUP7S/6MWnht1z3LQ1pJPgdHWe8TeG03QDA4TKKV6ux+iw/OW+fiD27kHQt31l/EvXJYJlRAD6VZVKMxlcsQY1INKQAPY/bBqgbZHFR8XBHTvJHJeN00fPN3tnicxyqUdasdwR7Mpr1IfZv2GiCBWkld9fUfEvQU3cdH0SLZjkqypPcH4oaor71fBAI+Xb3bPC5jmXCQe3cEfpK35y/Mfto8a5nUdO8btcH3Pwr4pDqo6Mm0v1LwwOj+nyKps6QlyNerO3x15lI60+n1KrNH1bq2S4jga68C7Hzt2HIOMILnj89gUQfjRc/Kh8dItjtZNw/lwrm/c39lR+k7fmj/ABNcA6+r+HujptYhEvLE5O5ABdz3J+QFAD2AA17elxOUtb4R858Y6rF0+F9PjfifPoNVHbVCffn9Uf8ANpB1Hokr7pZVZMQ8bZEkSxhCCUShRV6N2R9o2G0+hH1x/VH/ADa99t3aPk4xSaadlXQh/u0H6pP8o0q6vFDs6mSONXd8TIxIVMrLE0eMiAOKyZl550u6P0mfPbygr5eMb55tnh5SqYsKoqSL71zfeta/cAVRrH3vtXz03kn28v8AsbQkt7T5X7GW3Ms2828EsS8W+UYkaPOrRHVhRK8ZAe4dW7gaI6mNzHt9uoMjuKE7QgM59B5AdeQXAs1fb4khzLNcTPFi5CsUAIxZgOBY4q+NKvDPUJpTJ5gbEBSrvEYTkQclxbuFoc/1iLJGqOKurdtc/b9DRTdWkqT4B910ifcwwM7IkyxssgeMSKc6ysBgA4xHY1yw/Crq273O2McUCyOFjQIfKaQSuDiwkcD6sUFN8faJsgEab9M66ksnlhHFhmRjji4UhSQAxI7isgLGmnw+Nft1KhGSbi/f7EPJKLqS28vucOFa14PHKnnjtyPhrPeJOgPKUEIiCqpQK+SKhYgiRMFPrHb2+TDm+9t4fZd155dSod34WpDkpXBnvlATx/YQcVrQtq2nWmpKit6JJxdgfUfNWBvK9UoX03Vk1V0eL7nni++k/RJZmeDzRJj9IPlmUKshH0ea7CgcXwLAPf2o666Ltt2u4Yy35dSAsZSyuxceWUT/AIdIDdBe9ervpxux9btf1zf6E+oXi8W69C30vTs77jvU1NTQueaS+JnZRCUXJw7lV7ZN9HnoftPGnes/4v3ogSGUjIJIxq6v6ib39h8T7DnS6Ao6Le6LncRBwuBWSSDy2LG81AbmlpaPtlXtpt+SMR9XLNH8g+a974WXML/+Nca46H1QbgSWqgxvgcHzQ2oawcQfzqojitAeIW3nnKIBIVpMShjCB8zn5gbkrjjwL7Gua1EZJQTVyKSUpZHHg46gu/jLESCSLJKWKILMFAbK8rU22HYWBdAacdCaUwoZ/vaN3V1Zxyx4yxq64u9H0NQj9mrqPi1WZSyXHTRK0i8UNuBgYBIV9WflYBw1DD7fGP2rr3q+L0PsF3n0v1hvLDSFmLqY3Qg+WEQG0YemzQunu7GtI3/zqPri1uia+XJPZlGwL+VF5teZgvmV2zxGVfLK/wDDV+Y7e5+fOul7azW58PO27E3mIFzSS8T5q4AL5at+g1c9vtvwe+rSbSVKyIqMm7dDPfdEhmcPJGGYUO7CwOQGAIDgHkBge5+J1TN9jqH9pf8ARi00ZwBZND4niv5utK5fu+of2l/0YtGkWg2+R02vNVSzqGxLAMbIFiyPkO5Hz1ap1Ywaa3PMdA9U6VFuVwlRXXki+4PxUjlT8xphrgn+f5/njQmEnF2uTC7r/Z0tnytw6j4OgkofiCp+HcnXWy/2dRgjzZ5H+KqBGp/dk37mGtwpH8jXRGsvkY7vSe9/Fus06XkYH0zpsUC4QoqJ8FFWfifcn5mydGagGvDrU8Dk5O2QLqhPvz+qP+bVytqlPvz+qP8Am1WXBfHeozG82U8m22vkgsBCAV80xeoqmD2OSFpuP610Tp3uunNNtjDI/rKKGcDuwok48WCV5F8gkaXyCU7CDyAxcJESqsFZlpSyqx7MR78e9EHR/h0TeRU9521BiGYIWOCswJDMFoXfwuzZNElra33XsatvQnts/c46B0xtusmbhmkbM4pgo4C8Cz7LyT3Ohdj4i8zceSFABaVQQ5LhoyRbJjwpxPN8Wv6XFXUOo7hd2saq2BaMKBEWV0NeY7SV6CttQsfZHByGm++AjSWaOINKI2IAFFyq2EyAs2QBqI+UNkiXzct3I52nRoYpGkjjVXa8mA+JyNc0LYWaqzyb0sHQZPpnnZpiHMhaj5pUqU8q+2A4P4AcX6tW+F+rvuPMyKuilQsioUViQclpieVIHv713B0d07rUU7UhN4hxkrLkhNBlsepfn8x8Rp/lzS/HYq/mQbvy37gkfiFGmEQUgM7RBrF5oCTa9wPQ1H5dqN6EeXdDdVjJ5QcsT6PK8nDsPzs8gPnfy07j6bEJTKI0EpFF8RkRwKv8AB+zQvVuuRwNiwc0vmOVApE5GRsix6TwLPpPGjTS8cq3+3sTFq6hG9v4xNF4yBH2E58sg+baAOGIzbD0kBCKANlgNNOn9R+kDZSgY3M4q8hYi3C2rUMlNWDXYjTNdlEQwCJixthiMWPeyKo/HVW5QLJtAAABMQABQA8ibSMZr6nYc4N1FVuO9TU1NSaE0q60Lfaj/wDmb/Qm010B1bbK6hmkaMRkyZqVGNKyknIEVize2hDFm73ce1CIsZ9WWKRhRwKLHkhQBY9/zh8dF7PcpNGsim1ZQyntwR/157aSdV2G0n2ybibey/R/Syy5RoAGIUepYwQCSAf8dM9p0tQPLj3UwEZEeI8oBSFVgv3X6JU/t1Kk9T8ijxpx9RWN7uvpmOMnlZkfdjyvKxvLzKvPL2y+WNc6Z9Y6sIcBizs+RAXEGlqzbEAdwKuyTq78l/8A3c374f4Wl/WugQMo+kbmXEMoBJjBDOwjUWsV+okL8Deq7pPS9/UtpTkrW3oM9luVlRJUNq6hgf6pFg/46S+KujS7gqYzHQVl9ZYYEkESriDbCvkfgRZ03To+ICjdTKAAAB5IodgK8rjXH0IeZ5f0yfzMS2P1V4ggE/dfEj9+rSqUaZWMZRlqQZCtKOSTXc9zpbD1qNpvKGV5MgYj0F1BZkBu7GJ9gPSaPGjj0dv6TP8A8r+FpdH4LjWbzhPuPMsteSUGYUzBfLxDEXzXufidJSe1ERx86j3xF0x51QIUtGyCyC0bgrTV8LBBo8gcc2Aum7Iw7XdxFsimIuqH3MfYeyjsB8ANPfyO39Jn/wCV/C1y3S0SKcPJIRICzyMVyFKFsUoHCqPbUNRvV3LR1JaXwJt74dZ9153mgIZIpSClvcZFKr36UNcivzmH53GiQcaS9K3EO5DGHfyuFUOfu1pGvFvVCDiaNN24Pw1fsEScEx7ydhQPaMWp5VhcItCOzDg0aPGpioxuu5WcZyST7DXSbxJtZZEURU1MCyFima0RiSPgSGrsarRO72giRnfeTKqgsxPlcAdz91217BsA4DLu5iDyD9T2ur+6+OkmpKmRDHKLtHnQ9vJHCiytk4u+S1CyQuRFtQIGR5NXo/Qn5LNX9Lmr4/U1/pa43OzEaM77yYIgJY/U8ACz/wAL2AOpTSVFZYnJ2H6F6nAZIpEVijMrKGHdSRV/su9Reksf/FT/APK/ha9/I7f0qf8A5X8LU6kFikmKfDPSHgzy8tQxWo4rwGIrLkD1N78fmjvpsn35/VH/ADa8HRm/pM//ACv4Wrtp03BixkkkJXH14cC74xRf8dUSUY6Ua1Jz1MyvTfEKqsEWBICwxs2QBDuilaSvUtMLNiuaBo6u6rs9025Ux5YXHiwkxVFBHmBo7pywvmj9odqs9dL6fs5pah3ReWFQAQIWdUFoMWMNlQbFgkXYvRUM0LEAb6b1VjYjAcG6ZSYadTX2lsdudVpy2k+/Ytst4rt3OvEe8khjVoweXAdsS+C0fViO/IVfgMrPbXmz38h2hmaO5FR3CAFS+OWNDkqXABrkjL3rR56Wf6XNx84f4WqZtkqFQ28mBdsF+65ai1fdfoqT+zV/7rv2K6fClQB4Z6udz5gJRwlVJGCEawSVok8rxfPOQ7HQO5SLpzKYxRkBAaaRhGiJTYA0au7A/qE2cQNaL8l1/wCLm4/U+/8A/VqrddJUlUk3MpzJxDCFrIGRPMPsB3/D46o4+HnfzLLaTfZ9gDf72aXbQywq/rwd0UqJMCCaBahYJWz3oGua1ztOijcRRNvI8pVvuxU45Eqr4EK/FWDak5caa/kn/wC6m7fGHt//AJa6/JZF/wC9Tcd/ueP+Vq1K7ZHiSqOwq8S/SRh5IlKevIRMofPjA2/GP2uPjjfGjEzvY+bXmeZ68e2f0ebKvld6uXYhiwG8mJUgMAYeCRYB+q4sEH9uqjBFHPEJN1Izq2SI5SrYNELxjH6ZAs9yPlpW7d8kU6SpbGg1NTU0Lk0r8S9MbdbeSAPgJKV2Hfy7GYHwYrag+13zVaaamgMq3hitrLtnlDxPOsi+YoPpMqSvGwFK2ThwKAFOBRrkOPwawLgThxk2OYt4lPlYFSD94qxYhjzWPwNvfFvT3n2zRoMm8yFqzwJCTRyNTexxU1867azEPQN+skr5n6z7FTEMjUojaQ95QigqQby783wAXt/A6qUZ2jYLHCnKfnRySyO3J/PEgB/s83oWDwLJ9Rc8ZEQi9Qjov5b7eQWQefuCLYsfWDxVHvcdG6gwIZ3ZcXEqicqZZCHCuhv6lBktx8A12OPqZ7zpu6+qEbEBduEXGTAJMK9bDtKtUKIPY8c2ABur+EhJLJJ5keUrscWB5Voo4QLBBJVksV+mQKPOj+i+HTBuWmLK1rIt4nNs5fNBZiecR6B8gPw0lj8N7ppds7l28t1ZvNkDlQGiJxPcglGbknk+wIA3g0B7qampoCao30HmRul1krLfwsEf++r9TQGN8H+EZNkJM5kYGGOEBVcJUefrYSSNbHLkChQ7aql8GFwq+eI0pR5cZbDy6YSYKzExK+SelTiuA9+da7qUJeGRF7sjKL7WQQNYja+H94rRt68EUIY/pBMhSos1Et2AzoWqxwK4yoAdP4CkaJkadWkcFnmKfWM7RsjjvxEzOXx9uR8xcfBRcS/XK/mBwCcjjcZhKCmAKXbYmxd8WAw4XpHUqUGViwZS7CYgPEAlxKPzJLD/AFtAnvYy9JGw6LuYtrBGMhjPuJJUWYq7RyPO6Dze5IMkbHkXie/YgHbnw+oVFLoka7h5scQFxZHGIB4BDPnfxBOk7eAm8op5kbExGE5qzISVVfPxy++GP2u9MQSeCKd/4a3ssRWR2ke3vOQFCTFPGGQVa/eICOBV8GrP0FBwNASNaAHwFa61NTQE1y62CPjrrU0BnvDHRZtqFjeWN4YoxFCFixcKOxdixyNADgAdzWgovCByTJo/LVlYxBWMTEZ+oRsxWInIcKK+N0K1rawMHQeorGo8+XzPIQZeeWXzcGEgbMEnJyCGA44qqogcjwMwgdBuIzKyywtIVPaWKOL9KyylLAJ/O1duPAvmKqrMq4tblFolrnb1UebE4BB7qGHZtWr0CbyHHltZ3q7gL558zyxhf1t3l6T+d2oWNA9N8O9QjEp8ypJJM1dZDirYwrnIvHnUsZWj3xv8+wAwi8HU6vI8ZCyGR7U06ks2LAtjSlqUkGgOKsg2bnwxKYdvD5gYptn2zS0TTERsHotZRjFiyg2Qw57nSvfeH+oSROjM7I0BjMZ3Bs7gqAZs7+6PI8rtzeI7ad+I+n7yR5DA7C4gsRWXyxHJ68yy0Q+QKAEq2JW6HuAHuPCAZy2UCOZA4jRMVKCN08siyWFnzPhkl0Pb1PBTKFxePIZZFo88wXiYAlyx9IioE2RYI1XtvDm4+l7WdixSNyx8xwzhfL3KBbF2AZlIsk0TzxrbjQGFg8CMsaoZI2oU1qwDfV+XfBsFaBXmwCwBHBFv/wBISIfSVazGpejmQu4G4MkjEkswC4jubIPY8bbU0B5eprNeNNp1CRYvyfMkRBbzMq5FDGrRve/hrLfkfxD/AEyL/wBH8HWsMSkr1JGcptOqZ9OvXMkoUWxAA7kmhr5Cnh7rp3eX0gBgqhpbAjIskKUCjzCPjie9X7De9X6buJNmschSeYSwO2KiNWCTRyNSsxAOKHueT8L0y41Cqkn9hCbl2o0CTK1UQb5FEGx8R8td6xa9G3Xn5JcMEkpdo1cDBajX839JkZyFP55517s9hvgI/NaVgOJVWRVLSYkB0bKwmXdeB29PBvI0NirgkixY7j4a61gdj0XfxKyKWxClUCyi/N9WMhJNmME2VPxHpNEaZ9P6fv1jlDTXI0LhWZslE+cmLAfmrgU47cfG9AalpACASLPYXya718ddXrJ9J6RuPpYnlyCLHIkQkk8x0yEHDUaa3SRrs8EDjgARdh1H0nJ+FS0MgIeYZeY5YMCsbejEDgU1oeBoDb68ZwKsgXwPx1hn6V1IIhSZvNpc8pQy2Ypg9Agj7ww0a4qx7g+S9G3xnMqFlsYpnLmY1GZGfJDWzAirNCtAbzU0u6HG4iAkDhvhI4kbsLNgngm/f93YMdATXla91NATXmvdTQHla91NTQE1NTU0BNTU1NATXla91NAeVqVr3U0B5r3U1NAeVr3U1NATU1NTQHmpr3U0B5WlfiTdTRQNJBGZJEKt5YFl1sBlHzxJI/DTXXh0Bgh1fqSqoeN88wnpgJUhWjidrAY0xMki3h6ceTRGh9h1LqaxKpVy6xgW8LszHD1NYjxzEtiiwtR9k2GP0TU0Bm+tzbxJIkhLFaiDv5Qay0yRux4oYxlnodqs8Ciq2/V+olbaJ81L2nkkBokXIMGI+8kYYYDtnwOLO5GpoDCS9W6n66jx9BZR5LtYaMuB6VK+YkhCEFxYQ+n1Ai2fqPUEbHFnQs4Z/JIKKshRCAiNkWXEn0ngkgAa22vNAYSTe9RZRlmtuuXlQkUimBywyUscspQQR2FVam94Nea6GgPdTU1NATU1NTQE1NTU0BNTU1NATU1NTQE1NTU0BNTU1NATU1NTQE1NTU0BNTU1NATU1NTQ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8" name="AutoShape 4" descr="data:image/jpeg;base64,/9j/4AAQSkZJRgABAQAAAQABAAD/2wCEAAkGBxQSEhQUExQWFhQXGRwYGBgYGBwYGhoYIB4dGBwcIB0dHCgiGhwlHBgcITEhJSotLi4uGB8zODMtNygtLisBCgoKDg0OGxAQGy0mICQsLzQuLCw0LC81MjQsLCwsLC40LCwsLCwsMCwsLCwsLCwsLCwsLCwsLCwsLCwsLCwsLP/AABEIALkBEAMBIgACEQEDEQH/xAAbAAACAwEBAQAAAAAAAAAAAAAEBQADBgIBB//EAEkQAAICAQMCBAIFCAcGBQQDAAECAxESAAQhBTEGEyJBUWEUIzIzcRVCUnOBkdPwVGJykqGyswckQ6Ox0URTosHxFmSC4WODk//EABoBAQADAQEBAAAAAAAAAAAAAAABAgMFBAb/xAAyEQACAgEDAgQFAwIHAAAAAAAAAQIRAxIhMQRBIlFhgQUTMnGhscHwFEIGI2JykdHx/9oADAMBAAIRAxEAPwD7jqampoCampqaAmsN0vxw5ih82IeZKsYQhiqySPgOPSwVAZOfUWFfZ5F7nQg6ZCL+pj5XA+heU/RPHK8du2gMnt/G7s848laiy48yvu1YzUxSm5X08Cxya517uvHeCCRoSqFmxIcMzKjOjWMRibQGrPfvxp51hIIhEDDExd44o1KLXGTCuOAiCRgPka76XweJ9k4VlQkiMTgeV6hEw8zza9lPe+9+16AL33XZIoVkMKs5YqypJmqgKXyJVCxFAcBCRdmlBbSbf+OqVHjjBR2bBssi6RsEksUMLsYtbAjnjgEv/wCoNiY1QQ3CT6VEIKE+b5Fhe3MrUDXN32515vfEm0W2WJTK5U+pApYhgvJq7WzRIrigdAB9R8dNHuCgjHlKUVyGt8mfajhcaoDddrs1+8iXxwVJUwD0xee5EtqIiIyMTh63qT7PAFDmmB056NBBIljbxI0crqQEWlkRsSy8e+CsD3rH4aPTp0SggRRgG7ARQOaLe3vQv40NAE691NTQCrxFv3giV0AJM0KUfdXlSNgOQMiGNEmrrSF/GTRyTRyQ+oSYwrYUsFRHkViMgGRWL3fIIHcHWwkjDcMAeQeRfINg/iCAf2aD3XSIpGyZLNOOCR9sYMaH5xUY5d640BnU8b9w0FMiCWSpLAjYRkYHD6x/rR6KFcc+pbDh8fsu186WBSRHbhZK+s8ht0FAK/YKLWXsT2IBOtftukwRoiLFGFjooMR6SOLHHDfPvpH1Dqe3iacfR1YxhkAWMFnPlncSLVcJTqSfcueL7gUL4xbzmhMIEocR4mUYZ4zSE54XXlw39nua+ejOt+Kxtm9cR8vy88w3diHYItAi/R3YrwbF0aA2nibaSLM0sSYhWdz5eWXlZmSwVslcDR9/bvonZeJNtNILixnDNEuSqWA8x4l9QshWKHgdr50BTD4wb6Ydu8ariArU2QD4ySWHIGS4IorEUSfhofpPjWWVlUwoGkJ8tfMIX8ysnwsGmPIHJoVrQ9Hh28+3RhBEEIopgpClWOS1VemQN+3nRh6VAcvqYvUAG9C8gVQPHIGK0P6o+GgEfh/xd9KdAIcUcsqsXBOSokhtceBT0CCe3z1qNUptUBsIoINghRd1jf40APwGrtALeu71oUVkGRMsaEcWQzhTVkC6PudZ1fGjI8scsVP5jiFcgpdEGUl1kLRaY0TYZe3Otk8YPcA0QeRfI5B/EHSXxBtYkQymMM5BiUWVBaYrF7diSVBeiQAdAKofHBMvlfR2Mi4tJi2ShX8sqVfABiBKCQcaqrNi69v4ymaWNTBGBMkTRDzjeT+e3rby6UYbduwPND34Oj6nslWMLB6UyaKob4T7cicexHJHJte9jXKdb2MoFRBgfq4wYR61zK4pY5XNL9hwD8DoASHxxmI2EBWORgEbMMxGUKta48ffcUTeJ+I0zg8RM+1G4EIJbyyqLIGOMmJBOKkggNZVQx44yvVK+I9mzUIyzB8QBFznmqEf1WD4jmvs3zjYF2fiXZy+bENufL+3XlLi4EcUzOy+xHnJ9rm+fwAqn8cZIrRIuLSxxK+WdsfLZ/TQpMHIDk96scjXG98cMGhwiXB4RMxzthkLCgY1Y+ff5aIi8UbIyNUS8BUD4x+pgz1EOfzfKy71xx21TvOv7RRlFtVePGWZmMQUExKGerWzIA7D8QR8aA63PjsqVUbcEvG0y/W0PKVZHtvQcZD5RGHtY571sNtMHRXHZgGF/Ai9URbKEgsI4/XbE4DksKJPHJINE+96LVQAABQHAA0B7qampoCaC6lv/Jw9DuXbBVTG7xZz9tlFUh99G6VdZPr2v64/6E2hDOR1lv6NN/eg/j66/Kz/ANFn/vQfxtIPDfh19s9tIrKqeWMVxZxYbKU36n/92Y+9aadX62m3IDBz6S7YKDig4LHkcfIWeDwdE6jctism9VQ3J1KczBAdtOCjrIpvbkgr37zdipZT70x5GgfybBQA2EwARYxTxD6tVKqhrccpiSKPB970b1zbvNAyxsAxxIuwGAKsVJHIVgKJHNNqnw/tX28TecUX1M9KxKRpQ9ILAGuC3IFZUOBqf7qr3I1eG738jz6JFQH0CWgbAyh4Pmif/wA//wA0Bv2aH/Jm3yv6BN9otXmRAZHu2P0irNCz8hpn03q0c+Xlk2oBIZWQ014tTAcGjR+R0p8RdDmnlDoyY4qtteURDFi8dD7ZsDkj7I5I41De1x3EZNyqWwz6ZuGiQqNtOxLu7EtByzMXb/j8CzQHsABov8rP/RZ/70H8fVo7e+q4t0jMyh1LL9pQwJW+1juL+er6UU+YygeIbYoIJS4AJUSbbIA9iR59gatXrI8udzFKph4ZD5eROKuMakK8hh3YaS7fw6y7kTGS0V5JVTEBi8gZWDPZyUZEgUDwvPGipvu+of2l/wBGLVFfdGupXs72GP5Xf+iz/wB6D+PqDqz/ANFn/vQfx9IOsbTdNug0WXl5RlWEmKIoa5QyX6ywuuD3HK1etMnbUx3b2KzlpSdooPVn/os/96D+PpRudokjyM+03B8whiA8K0wTymIZZwaaMKpF0cdPiNTvzq2lGfzWZ2TpO3Ksh2EwVsrAkiF5ZZg1uOVbNrHY3q+Hbxo2abPcIxJaxJEASSX5X6RTAMzMAeAWNd9PdcsNNKHzmL+mbkwxJGu1nIQVZbb2T3LH67uTZPzJ0V+VX/os/wDeg/j6vGvTppHzmDnqz/0Wf+9B/H13s+pF3ZGikjIXL1mMgi64wkbn8a76o6h1GOEAyNjlwBRJPFmgoJ4Hc+2vNtKry5KQVMNgjsQSCCPlWquuDSMpPlHm266zorrtZyrAMDcHIPI/42qep7gzxtGdtOt0wYNt7VlYOrC5q4ZQf2aUbrYSy7XaeViwWMZI7tGptAA1qCSVPt/WvuBptt5xtoIxPKuQCqXNku4HNe5PBP7CfjqO7TXuS5bWufIXb4baJcpdrLGtmi08SAZWWVf95GKsCSVHB9xxwQNrCVXHZTUBalJIRVt5lqV3HHqJNj4/DXfU+njciJ45sGUMUdQHUo4FiiebABBv2/EE/p+1WCKOJbKxqEBPegKBPz1KT1PyIc0o+ouhgiQjHZzimzC+bEVD3kWCnc1kTyTVk8nVQ2G3Fn6BLyhQ+uH7JCg/+I71Ggvv6B8NU9a6DJNuBIrJj9X6mBLx4MSfLI7ZA0e37Rxpl13YtPAyIQGJVqYHE0wbFq/NaqP/AL9tRT324/JOpbb8/gDj6fCOV2W4BJyyEseWV3ll9JvLk83+c3xOuN506KRXH0TcDNGjJ8yE+hwFkoHcEBmUAFqv376L8P7cbeMQvJHmzO6opoBSbxRTyVH4dye3bS/rPStw24EqsojBiOTSOrRqjFpAFAxIce5Iu6PAGobainXsSn4mrH46qygf7rMB2Hqg/j69TrJMkaNt5k8xigZjEVBCNJzjKT2QjgHkjSzxH0x9wqYeWcSThKLjYEUDwD6h3Bo9z8jqza7QxDYxs2bJJiWN8kbeYXzZ/ef36ne2q9yFLZb7+RbufF+3jOLl1P112vbybL3R4tVLL8QDq1/FO1BjUyqGc442CVOLucq4UAROMrq0IvjVO+8IQytOzF7mkikYBuAY64A9lYA5D3yOgd54AhlYtJNK1iuSt0VmQ+qrJx3DiyfZfgbFzQQdYgdlRZULtdKDya78fLVPWft7X9c3+hNqrpPhxIHZwxLOpVqVUvtz6ADlSgZEk/PgUH1PprRybfDcS0ZWpZMZVU+TKbthmeARRf8AOPy0RD4PenddSWTywrAHLBzji+DYtwGLDntYF1eufEGx2smLbquPSDky3fJX0kZg4klTfAPHfQ+16S8MjSpFt3ka7PrhPJtq+8As8mqs1euesK0oTKOeJoySsiBJe4phipJII/qg2B8wTUtLumyi0604tpDxJUKBgQUIsEG1K1wQR7VpfsOqx7rKPBgGTIBwPXG1rfBNfAqaYX21x0zdbaONIhLiAMfrbjZj3aw4WySSeBXPGuum7HbbbzHhCqK9ZzL4qLNepjgoFkKKHwGreJtVXqU8KT5vsW9J6NHty7LmWYKuTuWOIvFR8B6j8z7k8anXOqeQE9IZpHwXJsFvFn5NH2X2Bs18yE/hDxT9N200oADxtIK+C8mM/tSr+YOhfDHX/pfT0l3iJIZHaPy1ThyCcQFYnmlJuxVE6vPC8cHW1fgrGeuact7NR0nfieFJQKu+LsWCVNGvULBpvcaVdK8PtDP5hkDKquqAR4mnYOc2s5ngc0LNnvpt03cpJGrRikFqBWOOJKFa7DEiv2aS7nr0i7vyQoouqhMTm6sAWlDXQVSxFUfsHmyKylpqLluaR1XJRHPUupJDjkGZnNKqjJjQyPyAA+P/AFIGl8W5WSDeuhtWxINEcGGL2PI/A6P6t0iLcBRIG9JtSrsjA0QaKkHsTx20BHt1jg30aCkQqqj4AQxV37/t1L1X6DHorbkfVqalamtDzMA61s2mhkjVsSwqzyPY0R7qao/InQvhrpbbdZAxT1PlhGKROAKX8SMjwOSfmS4I14DxquhatXc0+Y9OlcHel/XN28ULvGuTivbKhYDNiOWxBLYjvVaU+GfFn0zcbqDyin0Z8Msss/U63VDH7u+57698J+KBv23A8ox+Q+H28suWF/ZFfZ7c60ljlT/nJnGSTTDvDm/kmRjIDw5VWKGPNQAcsTyOSV+eN++mrDjXiitdHWcVSrktJpytCvrHR1nx9ckbLdMhF4tQYepSKOIPb80Vqzpu2WJ1jQUiQYqLs4ggCye50ffOqE+/P6o/5tQ4q9Xc1xzk6j2M5s+viJII8LCxQZtkARmAFxXu/wA+R8rPGnPWem+cq4yNGyMSrKAe4KkUw5FH/p+BUKYEi2jvCJJhEpjpULgBVLEFiKAse/citF9Wi+lwRmEqysVkCvYWRcT6W4J7m+QeVF6o91KL39DSqcWtvUZ9P2IhiSJbpBQs2fxP7fhWke36fuRu8yRhmzF/MPqjIIWLy+wKnHn+rd2xGiINtNBssEOcyBitcgEsWCrlwcVOK5cekXQ174dkmdZPOEgGdRmUKshXFbvEDjKwLAP7Ks93FU/MhWlJ2i/q8zvDINuwaRSAQrrkOQXW7pXKggXXJ9tD9K3bQwk7tvKBc4CVwzhKsBms5Hhj3JC1fbhV0qFdlu4YJJg7yRtHCAmFIhDes5HJj7HgWG454L8QbiOTdQ7cTGGcRvIrABlw4DKQTRJAyB7jyz7WDbRka11vT27fcasaei9vMG67sQNwkvmFlkeOXBEVnJiVTaSFwqpQW/mxr7XDXqkP03bxtC45ZZVzUlWABoOvBr1X8mUHmq0FsNvtNzFHt8JCIkVkyyjYofSHDIQQDXI47ixyNXde6oNkkSJ5ccdEBnBwGIGMdAj1MDwfgp4J1klFKUn9L8vyaPU3GK+pedBXT4l2W1AkewtkkKaBZrxVRZq2ChR8vw12m+SaTbFCfTOysCCrKwgm4IPI4o/MEasEK7rbr5qFRIisyWQyNQar4IZW9+ORqjbdNTbvtVTLmdmLMcmYmCYWT8eB8qAA1rTXHFGaabt82afU1NTUGhNKetsA+2JNASsST2A8ifTbSnragvtgRYMrAg9iPIn0IfAL0zrUc5IQMDiGplKko3ZhfcH949wL0yB0q6X0SHbkmMMLAW2dn9IulGRNCz2+Q1cerxCXySxzsL9lsQx5Cl6xDEEHEm+R8Rq0W0vHyeecU34LLt/KqRszkYKpLWLGIH+Pbt76R9O6ds5l3KRxeV5pXz0CmJmscWPZWBPb+t2N6bdbnhWF/pBVYiCrZe4PGI9yT2AHPw1jtn1sRGtpA4V3UNLuGdmYCgKXImqJoFhRYmvjWWTTJbqvyejB0880HpTb/AF/sn2SDYTTCxI2aNzwwUWtjtYs0f6x0b/sv2CT9KjSQWPMdhRKkEMaIKkEfsPYke+sh4ZlkOxWGORkDmSqNfWWMSTV9wARdEMbHOrfCW5n223TCR0LEnEhSFSzQxYECzkxqibXn4e3qcuPTkcn/civTdBnnOCgvqTaf2PrccMW0gIAxjiUt7saFsxJNlmPJs8knU6d1FJ8guSshAZGFEWLU9zYI+fsR3GsZB4xkKmPdRJLGwKuYwVbEijaFiG4u6IPwB7a1fhnbbcRZ7Ylkc2WLs7EjimLEsCvbE9jfGvBDJra0VRr1PSZOnv5qd9n2G5b+fjpPN9jqH9pf9GLQnivrUu3KCMd0cg+U8uTisY6QjEtZ+ZrjsdEliYt8SKJKkj4HyYrH7Dq7km2vIwx42kpeYym6jGsgjZ1EjdlLUTfbj50a+NHRIOkXU/DnnT+Z5rqpaNnjGNMYza8kEqOADXw4o2dPBxq0XK3aM5qNLSyrd7pIlZ5GVEUWWY0APmfbWS3njoGxDAzj9KRvLB+BChWb4/aCnjSvxb1M7ncGIX5ULVX6cg+0x+IX7K/A5H4EX7XYIqhn4Hvry5eoerTH/k7nSfC8axLLmu3wkZfwP1x4dzv5RGrGWdAylyAMnnbg4m+RXI02/2XdRjil3gkYJ5m4xXLgFrc432s+w99Zzw9HJFuN2HK45epsRzIS+DLYoAK7P8A3b+dHQoZK3ay44mQoQVHMtksRfZQOKH6Y1187UY5Ha4icvD0qzSxw0tam1f88u597DazPW9/uY5gsSOVIUqFjyWRixDh3o+WAK59NXfq7axPS+q7nbio52xHZX+sUfIBuVHyUgadbPxruFP1qRSD3wDRt79rZgTx2JH465H9TCaq6OjP4L1OFtpKSPoCf99VJ9+f1R/zaG6N1eLcplGx4NMrCnU/Bh7Hm/cH2J0Sn35/VH/Nr1Npq0chRcclPkQxQ7aaDaxTFS4iRkTzMH+x7YsGIIBse9HRHXXeGKMQK4QEK3lRq7KmJxxUqRVhRYU0Ph30q6b0hHMB+kAEpDM8NqXLIiqrDnJU9K2KN0eeTrSdW6gIFU45M7YKLCgmieWPYUp+Pw99Zv6ZN7eppxKKW/oTpDSNDGZhUuILjgequex4OlPib6TkvkCQqVYDAqMZbFM+VWle3I5Ng8as3jHfbRWhoHO8JfsMUcqyOVv05KeQCOAaPbRnQNi8ECRyFS1sSFJwW2LYrlziuVDgduwHAl3Pwq6rkheHxbXfB898W9KlfrG0ubGRxaFVtY/L5Aq/UC1k9uGrVPUdjKfEEYMo8xgJQcbVVVHqOr5BVKPzYnTHxN1SL8rbGUElI1lsqCboG8f0hz3Hz0u3HWll67HPCpbGFgFe47Ijk+INd/h7a6cMmy/2M8vyZt3T5r3NTvJoemufJiH3eRzkclkDUI4ssuRzxwLK/HjTdU34hiaRgSFHYVfJCjk9hZHJ4HfSGLxXA5C7iNomU2pZfMQH9JXC2p/EL+3VR6UdzuBPHJBLt2dWLgl3xVQjQClKGM0cgW/ONrdHXJTr6N15LsdCeKSa+Ymmu77hk3VZJ4JPJQiSOVUcRuGJWkdsHIHdWHcBu9c0dW9K83/dPPBD+e9BiCwTyp8AxHBYD5/jzemm02iQpjGiogs4ooUfEmh76S7Dry7ifaqEKkv5i2ytaGGcC8T6W+I578E81bhrU96M1velbWbPU1NTUliaTeItysXkSOaRJHZj8AIJyTpzpP4giDnbqwDK0rAg9iDBOCD8tCHxuU9O6sk5YBXV0rJHABAa8TwSKOLe/sRpR17ZQwMd25kNOriEEYPMKCGsby9KnvXpsjvoqttsOFVgz2SFEkrkJ7myzYrkOPi3HJ1mPHO98yeJQbRIxKpHIYyFgD8/SnHyc6zyTSh46bRt0XTvNnUIWk/07lcpLn6TuTm5HoX81F9lUe3zPc+/tSPqXVObY/go/n8Oflq7c7osAPYfz+7/ALazfUoX8wkgkHsRzx/P/XXLnNydn3fQ9Fjj4XsHt1Jm73x2sk/z/wDvVzbxicmN33PvpPCD8D+79umu02hb7VAfPVNTZ7smLFjWyQxmjoA/EaO8GdRaHeBAfq5ziw+EgHof5HjE/Gx8BoDczA0B2GufD8Rk3e3UXZkDcewX1k/hS/4jW2CTWRUcnrsUZ9JPX2X/AIfYGFfzWlU/3fUP7S/6MerurdVEGAxZ3e6VSo4WsjbEAVko+djQUG7Wbb7yVDaPgyntwYYiPw113JN13PgccXWrsaFtLuub8QQSS/oqSo+L9lH4liB+3TBjr5t4u6x9Jm8pPuomIu/tyi1J/sobA+JyPsp1XLkUI2a9B0kupzKK47iPaMUr3IHJ+J7k/tJ0TveoM4omlH8/99H7PpwxyPw1nurzAHEe/f8AC7/x/wC+uO75Pv8ACoTlpiuC1t3lQoV+4nsBf7AB+A1Y02VXXHw9zQFn4mlA/wDxGkokI0TDNeqvJJ9z1vpIRqktv3Dxq+KO/wCfw0LEONF7d9DGexd0zenbTpIDS2Fk+cRNNf8AZ+2PwPxOvp8X3x/VH/Nr5F1NrR/f0tf7tfWdnfm89/J/xsX/AI66PSSbg0fKfHMUY5ozXLW5mem9HESRbp5fqY0G4KhLbIRYn139mvzav2uuNNoN9Du1ljmiAEYV3WTFhibZWtSQKwPvYKn5HRnR0B2sAYWDCgIPuMRY/drnY9KgjV0ijRUewwXseKonueOPl2GvSoU/Dw+ThPIpLxcrg86JvIHXCAFVRR6MDHSH7JCkD0mv8D89YvrO73UEsiZEySCQFhKWHlsTg2HaIovbgGxQyBZhsOn9JTbB2jzZ2UC3YuaXIqo+XJ+ZuzevnPTepUhZvU8nrdjySzCyT+HavYAD215883GC1c+h0/hnSrPkk1ulXPJZGglZD5frhVlVizAKGFEUDTcfHVWx2KifMBRMFrMljwQV+zljdE+3vruYPGM1IGVcfz8tCyShTkD6vfXj+fkXd8V7H1K6LFO6it3fuu4bLK0TsXpieBXA/nnRHhjznk3KQHHOEs1Ep6w6BfUOUZkMihu4xB/N0m2rPuZFjS3YsFOAvCzRYnstCz6vhr6J1KD6HEq7WNkjL/WGNPMkrE0aIYsSQoLGz2+NjXp4Peb4Rzfi/UQjFYFTk+/ZUddMnk20TfSFf1y1FEH81wuF45M1Vau3LUAe/trvpsO3z20u3jRBJMxakxYkQ7gEN+BsV7G9XRbL6TtovpKEOQGIBKFWogEFTaGibAPuRzr3aCEHaLAU8tJmX0NmAfJnJBNnmzfJvm/fXujFr7V7nzDkm/W964NPqampqSxNKus/b2v65v8AQm010q6z9va/rm/0JtFyRLgD6x0ePc4+ZmCthWRyjU32lsexofu4rWO8dbHyponAqNoliX2CtGWIX48o3/LOn/R5N2dy3miTywHyzwwsMPL8vHmsbu79r5066p06PcRNFKMkYfgQe4IPcMDyD7EarKEcsXtTf7GnTdTLpc0ZN2l+58l/n+f3ahGmfVPC25gJ8sHcIPdPvAO/qT3PzW7+A7aSTbjA04wPwcFD+5qOuXPFOL3R9zg6zBmVwkgjXjGtCrusjSkE/Acn9w0z2Ph7dTHiF1H6UgMa/uIyI/BTeqxxzlwjTJ1ODEryTS9xbNNfyGt74F8PNEDPMtSOMUUjlENE3/WYgWPYADveiegeDo9uRJKfNlXlSRSIfiq2ee/qaz8KvWh2e9ilBMUiPiaYoytR+Bo8fHXR6fptD1S5PlPi3xj+oj8rCvB3fmVdU6bFuABLGGA5F2CD24rkfD53R0EYwsW+VQAoKgAdgBDEABph1DqCQgFzVmlAVmZj3oKoJPAJ4HYE6XLOskO+dGDKxUgjsQYYtel17nEx6q9A3xBujFtp5F+0kUjj42FYj/Ea+UbX0hPkAP2Vr7BvIQ6ujcq4Kn8CCD/gTr4/Nt3hdon+3GcWv879Fh8mHq/bXcHXk61Okz6D/Ds4apwfLNPBODER71rG9XgIYsO3v8v5/wDbR8e7IFa4Y331z27R9N0+N4ZN+YkAvRu3j1Y215tar4H/AL6uih/+BqlHtnlTR2Br0N/P8/zzp0mwqHI6QMGYhUGTMQqj4sxAA/C/8Bq+l7I8KzRak3wuRp4d6cdzuETuiFZJD/VBsL+LMKr4BtfTIR9cf1R/zaF8P9ITaxLGnJ7u/u7+7H4c9h2AAA7aMT78/qj/AJtdfFi+XCj4fretfVdRq7LgA2cHmbKOMMVLwKmQ7raVY+Y0F0LpbbRZ5JGT1BThCmCKI1PIBPLG/wD0qOavS/pp3eW3Ch/LxhxIw8rysF8wOD6s7yo/2K4y062fXUlk8sBgDli5xAYoSGAAYkdieQLo1qbi5W9mtkebTOMWlunuwKPxOXjmIjGcSJJ6X8xSrkgElVBsUSQL4HBPtn06MN6ks0GAkVyMktYdx6QxIUkiNrJBZSQSvN/m7vZ7KOKxHGqAnI4KFs/OvfSPoG/3Mk7LMrhcGyyjwVHDjBUevrAVyN89gbFgGsoN0pu/b+Ua4czxtzxbNev8swsXSN1K+AglDD7WYwVPxc8ED+rl8r082/8As6ZmBk3QKe4jiKk/EBzIa+F1f4Htsuv7cPA6eYseWIBY+k0Q2JBPIaqI+BOhejdGaOGWORh9aWJEYxRMlCEJ8O2V0OSeNUj00Iy4v1Pdm+N9TkhtLT2pfqd7uIPtTHs2SlpQI3oBVIyQMptCVBF9+dVdKlbbwE7piuUhwWzKyKQKQFQS5tXbi6Bq6GhItq2wSaeRxKxEaABPKQKpxUnlqAMllvYDgfG6EjqEQNmJ4ZWUPEwYZBeSuS+pSr0QRwyke16vbv8A1Vxexza2rmN81uOJAk8JVWyjlQgMp7qwq1P4HSbpnR2gnheSUSO8gWwgjUIkG4xFBjz6jzfwAA0Nv/CjFoxE6hEVFDSWZExYuXQgVk989ua7j0jQ7z73a1/5x/0J9WrU7kt1wVT0qou0+R3qaw3UeuzwTyUxlGbBUX/hqF7yxFAyxLjkJVY5FgKojVB8XzJNIz4mERkBgpEbMv0gh0PJ+s8tFok9vTd2ZLn0DSvrH29r+ub/AEJtZbpvijdZiN1jYmVgSRhx5uAjHrvNY6fsbDpxVtpp4n3KyeXFIkyKXkUvgSMTBMuSsuX6Xv8Au76EPgabLeRygtHJHIAauNw4v4WCef8Avq86z/hnaIpkcbhJ2cICUxAAQNiMQTz6zf7KArVXXOgyy7hXRkx9HqYHzI8GyJjoV6vfkfOxxqdUtKdb+Rj8uOur28zno/QZIdwZWePH6zlQRJJmwcGQ9vTRHF33GIFHS4X3H/xr1NCdZgd4ZEjbF2WlayOfxXkWOLHIvUqKiqREpuct2E4V7V/P8/v1nNj0WZd35paPDJ2zBYyOGBAjYFcQq3wQx+wvAs0b4Y2ckSOJMVybJI1YsEWgKs/FgWocerTmtRp1pNqiXN420nZXuoA6OhumUqa4NEEH/rpT0PoRgZmeQyMVWMWoUBEvHgd29R5/cB7ndY2ryQSpG2DspCtyKJ+Y5Hwsci+NAeGNjJEknm4rk+SxqxdUGKjgkDuQTQFc/EnRq5rb3EG1je/sFda6Uu4C2zoyG1eMgEWMSOVIII4oj4aB2+1WLb72NbxXECzZP1MfJPuSedE9R8QRwsVcMcVDOVAIjUkgFrIPJU9gTQPbXM49HUP7S/6MWnht1z3LQ1pJPgdHWe8TeG03QDA4TKKV6ux+iw/OW+fiD27kHQt31l/EvXJYJlRAD6VZVKMxlcsQY1INKQAPY/bBqgbZHFR8XBHTvJHJeN00fPN3tnicxyqUdasdwR7Mpr1IfZv2GiCBWkld9fUfEvQU3cdH0SLZjkqypPcH4oaor71fBAI+Xb3bPC5jmXCQe3cEfpK35y/Mfto8a5nUdO8btcH3Pwr4pDqo6Mm0v1LwwOj+nyKps6QlyNerO3x15lI60+n1KrNH1bq2S4jga68C7Hzt2HIOMILnj89gUQfjRc/Kh8dItjtZNw/lwrm/c39lR+k7fmj/ABNcA6+r+HujptYhEvLE5O5ABdz3J+QFAD2AA17elxOUtb4R858Y6rF0+F9PjfifPoNVHbVCffn9Uf8ANpB1Hokr7pZVZMQ8bZEkSxhCCUShRV6N2R9o2G0+hH1x/VH/ADa99t3aPk4xSaadlXQh/u0H6pP8o0q6vFDs6mSONXd8TIxIVMrLE0eMiAOKyZl550u6P0mfPbygr5eMb55tnh5SqYsKoqSL71zfeta/cAVRrH3vtXz03kn28v8AsbQkt7T5X7GW3Ms2828EsS8W+UYkaPOrRHVhRK8ZAe4dW7gaI6mNzHt9uoMjuKE7QgM59B5AdeQXAs1fb4khzLNcTPFi5CsUAIxZgOBY4q+NKvDPUJpTJ5gbEBSrvEYTkQclxbuFoc/1iLJGqOKurdtc/b9DRTdWkqT4B910ifcwwM7IkyxssgeMSKc6ysBgA4xHY1yw/Crq273O2McUCyOFjQIfKaQSuDiwkcD6sUFN8faJsgEab9M66ksnlhHFhmRjji4UhSQAxI7isgLGmnw+Nft1KhGSbi/f7EPJKLqS28vucOFa14PHKnnjtyPhrPeJOgPKUEIiCqpQK+SKhYgiRMFPrHb2+TDm+9t4fZd155dSod34WpDkpXBnvlATx/YQcVrQtq2nWmpKit6JJxdgfUfNWBvK9UoX03Vk1V0eL7nni++k/RJZmeDzRJj9IPlmUKshH0ea7CgcXwLAPf2o666Ltt2u4Yy35dSAsZSyuxceWUT/AIdIDdBe9ervpxux9btf1zf6E+oXi8W69C30vTs77jvU1NTQueaS+JnZRCUXJw7lV7ZN9HnoftPGnes/4v3ogSGUjIJIxq6v6ib39h8T7DnS6Ao6Le6LncRBwuBWSSDy2LG81AbmlpaPtlXtpt+SMR9XLNH8g+a974WXML/+Nca46H1QbgSWqgxvgcHzQ2oawcQfzqojitAeIW3nnKIBIVpMShjCB8zn5gbkrjjwL7Gua1EZJQTVyKSUpZHHg46gu/jLESCSLJKWKILMFAbK8rU22HYWBdAacdCaUwoZ/vaN3V1Zxyx4yxq64u9H0NQj9mrqPi1WZSyXHTRK0i8UNuBgYBIV9WflYBw1DD7fGP2rr3q+L0PsF3n0v1hvLDSFmLqY3Qg+WEQG0YemzQunu7GtI3/zqPri1uia+XJPZlGwL+VF5teZgvmV2zxGVfLK/wDDV+Y7e5+fOul7azW58PO27E3mIFzSS8T5q4AL5at+g1c9vtvwe+rSbSVKyIqMm7dDPfdEhmcPJGGYUO7CwOQGAIDgHkBge5+J1TN9jqH9pf8ARi00ZwBZND4niv5utK5fu+of2l/0YtGkWg2+R02vNVSzqGxLAMbIFiyPkO5Hz1ap1Ywaa3PMdA9U6VFuVwlRXXki+4PxUjlT8xphrgn+f5/njQmEnF2uTC7r/Z0tnytw6j4OgkofiCp+HcnXWy/2dRgjzZ5H+KqBGp/dk37mGtwpH8jXRGsvkY7vSe9/Fus06XkYH0zpsUC4QoqJ8FFWfifcn5mydGagGvDrU8Dk5O2QLqhPvz+qP+bVytqlPvz+qP8Am1WXBfHeozG82U8m22vkgsBCAV80xeoqmD2OSFpuP610Tp3uunNNtjDI/rKKGcDuwok48WCV5F8gkaXyCU7CDyAxcJESqsFZlpSyqx7MR78e9EHR/h0TeRU9521BiGYIWOCswJDMFoXfwuzZNElra33XsatvQnts/c46B0xtusmbhmkbM4pgo4C8Cz7LyT3Ohdj4i8zceSFABaVQQ5LhoyRbJjwpxPN8Wv6XFXUOo7hd2saq2BaMKBEWV0NeY7SV6CttQsfZHByGm++AjSWaOINKI2IAFFyq2EyAs2QBqI+UNkiXzct3I52nRoYpGkjjVXa8mA+JyNc0LYWaqzyb0sHQZPpnnZpiHMhaj5pUqU8q+2A4P4AcX6tW+F+rvuPMyKuilQsioUViQclpieVIHv713B0d07rUU7UhN4hxkrLkhNBlsepfn8x8Rp/lzS/HYq/mQbvy37gkfiFGmEQUgM7RBrF5oCTa9wPQ1H5dqN6EeXdDdVjJ5QcsT6PK8nDsPzs8gPnfy07j6bEJTKI0EpFF8RkRwKv8AB+zQvVuuRwNiwc0vmOVApE5GRsix6TwLPpPGjTS8cq3+3sTFq6hG9v4xNF4yBH2E58sg+baAOGIzbD0kBCKANlgNNOn9R+kDZSgY3M4q8hYi3C2rUMlNWDXYjTNdlEQwCJixthiMWPeyKo/HVW5QLJtAAABMQABQA8ibSMZr6nYc4N1FVuO9TU1NSaE0q60Lfaj/wDmb/Qm010B1bbK6hmkaMRkyZqVGNKyknIEVize2hDFm73ce1CIsZ9WWKRhRwKLHkhQBY9/zh8dF7PcpNGsim1ZQyntwR/157aSdV2G0n2ybibey/R/Syy5RoAGIUepYwQCSAf8dM9p0tQPLj3UwEZEeI8oBSFVgv3X6JU/t1Kk9T8ijxpx9RWN7uvpmOMnlZkfdjyvKxvLzKvPL2y+WNc6Z9Y6sIcBizs+RAXEGlqzbEAdwKuyTq78l/8A3c374f4Wl/WugQMo+kbmXEMoBJjBDOwjUWsV+okL8Deq7pPS9/UtpTkrW3oM9luVlRJUNq6hgf6pFg/46S+KujS7gqYzHQVl9ZYYEkESriDbCvkfgRZ03To+ICjdTKAAAB5IodgK8rjXH0IeZ5f0yfzMS2P1V4ggE/dfEj9+rSqUaZWMZRlqQZCtKOSTXc9zpbD1qNpvKGV5MgYj0F1BZkBu7GJ9gPSaPGjj0dv6TP8A8r+FpdH4LjWbzhPuPMsteSUGYUzBfLxDEXzXufidJSe1ERx86j3xF0x51QIUtGyCyC0bgrTV8LBBo8gcc2Aum7Iw7XdxFsimIuqH3MfYeyjsB8ANPfyO39Jn/wCV/C1y3S0SKcPJIRICzyMVyFKFsUoHCqPbUNRvV3LR1JaXwJt74dZ9153mgIZIpSClvcZFKr36UNcivzmH53GiQcaS9K3EO5DGHfyuFUOfu1pGvFvVCDiaNN24Pw1fsEScEx7ydhQPaMWp5VhcItCOzDg0aPGpioxuu5WcZyST7DXSbxJtZZEURU1MCyFima0RiSPgSGrsarRO72giRnfeTKqgsxPlcAdz91217BsA4DLu5iDyD9T2ur+6+OkmpKmRDHKLtHnQ9vJHCiytk4u+S1CyQuRFtQIGR5NXo/Qn5LNX9Lmr4/U1/pa43OzEaM77yYIgJY/U8ACz/wAL2AOpTSVFZYnJ2H6F6nAZIpEVijMrKGHdSRV/su9Reksf/FT/APK/ha9/I7f0qf8A5X8LU6kFikmKfDPSHgzy8tQxWo4rwGIrLkD1N78fmjvpsn35/VH/ADa8HRm/pM//ACv4Wrtp03BixkkkJXH14cC74xRf8dUSUY6Ua1Jz1MyvTfEKqsEWBICwxs2QBDuilaSvUtMLNiuaBo6u6rs9025Ux5YXHiwkxVFBHmBo7pywvmj9odqs9dL6fs5pah3ReWFQAQIWdUFoMWMNlQbFgkXYvRUM0LEAb6b1VjYjAcG6ZSYadTX2lsdudVpy2k+/Ytst4rt3OvEe8khjVoweXAdsS+C0fViO/IVfgMrPbXmz38h2hmaO5FR3CAFS+OWNDkqXABrkjL3rR56Wf6XNx84f4WqZtkqFQ28mBdsF+65ai1fdfoqT+zV/7rv2K6fClQB4Z6udz5gJRwlVJGCEawSVok8rxfPOQ7HQO5SLpzKYxRkBAaaRhGiJTYA0au7A/qE2cQNaL8l1/wCLm4/U+/8A/VqrddJUlUk3MpzJxDCFrIGRPMPsB3/D46o4+HnfzLLaTfZ9gDf72aXbQywq/rwd0UqJMCCaBahYJWz3oGua1ztOijcRRNvI8pVvuxU45Eqr4EK/FWDak5caa/kn/wC6m7fGHt//AJa6/JZF/wC9Tcd/ueP+Vq1K7ZHiSqOwq8S/SRh5IlKevIRMofPjA2/GP2uPjjfGjEzvY+bXmeZ68e2f0ebKvld6uXYhiwG8mJUgMAYeCRYB+q4sEH9uqjBFHPEJN1Izq2SI5SrYNELxjH6ZAs9yPlpW7d8kU6SpbGg1NTU0Lk0r8S9MbdbeSAPgJKV2Hfy7GYHwYrag+13zVaaamgMq3hitrLtnlDxPOsi+YoPpMqSvGwFK2ThwKAFOBRrkOPwawLgThxk2OYt4lPlYFSD94qxYhjzWPwNvfFvT3n2zRoMm8yFqzwJCTRyNTexxU1867azEPQN+skr5n6z7FTEMjUojaQ95QigqQby783wAXt/A6qUZ2jYLHCnKfnRySyO3J/PEgB/s83oWDwLJ9Rc8ZEQi9Qjov5b7eQWQefuCLYsfWDxVHvcdG6gwIZ3ZcXEqicqZZCHCuhv6lBktx8A12OPqZ7zpu6+qEbEBduEXGTAJMK9bDtKtUKIPY8c2ABur+EhJLJJ5keUrscWB5Voo4QLBBJVksV+mQKPOj+i+HTBuWmLK1rIt4nNs5fNBZiecR6B8gPw0lj8N7ppds7l28t1ZvNkDlQGiJxPcglGbknk+wIA3g0B7qampoCao30HmRul1krLfwsEf++r9TQGN8H+EZNkJM5kYGGOEBVcJUefrYSSNbHLkChQ7aql8GFwq+eI0pR5cZbDy6YSYKzExK+SelTiuA9+da7qUJeGRF7sjKL7WQQNYja+H94rRt68EUIY/pBMhSos1Et2AzoWqxwK4yoAdP4CkaJkadWkcFnmKfWM7RsjjvxEzOXx9uR8xcfBRcS/XK/mBwCcjjcZhKCmAKXbYmxd8WAw4XpHUqUGViwZS7CYgPEAlxKPzJLD/AFtAnvYy9JGw6LuYtrBGMhjPuJJUWYq7RyPO6Dze5IMkbHkXie/YgHbnw+oVFLoka7h5scQFxZHGIB4BDPnfxBOk7eAm8op5kbExGE5qzISVVfPxy++GP2u9MQSeCKd/4a3ssRWR2ke3vOQFCTFPGGQVa/eICOBV8GrP0FBwNASNaAHwFa61NTQE1y62CPjrrU0BnvDHRZtqFjeWN4YoxFCFixcKOxdixyNADgAdzWgovCByTJo/LVlYxBWMTEZ+oRsxWInIcKK+N0K1rawMHQeorGo8+XzPIQZeeWXzcGEgbMEnJyCGA44qqogcjwMwgdBuIzKyywtIVPaWKOL9KyylLAJ/O1duPAvmKqrMq4tblFolrnb1UebE4BB7qGHZtWr0CbyHHltZ3q7gL558zyxhf1t3l6T+d2oWNA9N8O9QjEp8ypJJM1dZDirYwrnIvHnUsZWj3xv8+wAwi8HU6vI8ZCyGR7U06ks2LAtjSlqUkGgOKsg2bnwxKYdvD5gYptn2zS0TTERsHotZRjFiyg2Qw57nSvfeH+oSROjM7I0BjMZ3Bs7gqAZs7+6PI8rtzeI7ad+I+n7yR5DA7C4gsRWXyxHJ68yy0Q+QKAEq2JW6HuAHuPCAZy2UCOZA4jRMVKCN08siyWFnzPhkl0Pb1PBTKFxePIZZFo88wXiYAlyx9IioE2RYI1XtvDm4+l7WdixSNyx8xwzhfL3KBbF2AZlIsk0TzxrbjQGFg8CMsaoZI2oU1qwDfV+XfBsFaBXmwCwBHBFv/wBISIfSVazGpejmQu4G4MkjEkswC4jubIPY8bbU0B5eprNeNNp1CRYvyfMkRBbzMq5FDGrRve/hrLfkfxD/AEyL/wBH8HWsMSkr1JGcptOqZ9OvXMkoUWxAA7kmhr5Cnh7rp3eX0gBgqhpbAjIskKUCjzCPjie9X7De9X6buJNmschSeYSwO2KiNWCTRyNSsxAOKHueT8L0y41Cqkn9hCbl2o0CTK1UQb5FEGx8R8td6xa9G3Xn5JcMEkpdo1cDBajX839JkZyFP55517s9hvgI/NaVgOJVWRVLSYkB0bKwmXdeB29PBvI0NirgkixY7j4a61gdj0XfxKyKWxClUCyi/N9WMhJNmME2VPxHpNEaZ9P6fv1jlDTXI0LhWZslE+cmLAfmrgU47cfG9AalpACASLPYXya718ddXrJ9J6RuPpYnlyCLHIkQkk8x0yEHDUaa3SRrs8EDjgARdh1H0nJ+FS0MgIeYZeY5YMCsbejEDgU1oeBoDb68ZwKsgXwPx1hn6V1IIhSZvNpc8pQy2Ypg9Agj7ww0a4qx7g+S9G3xnMqFlsYpnLmY1GZGfJDWzAirNCtAbzU0u6HG4iAkDhvhI4kbsLNgngm/f93YMdATXla91NATXmvdTQHla91NTQE1NTU0BNTU1NATXla91NAeVqVr3U0B5r3U1NAeVr3U1NATU1NTQHmpr3U0B5WlfiTdTRQNJBGZJEKt5YFl1sBlHzxJI/DTXXh0Bgh1fqSqoeN88wnpgJUhWjidrAY0xMki3h6ceTRGh9h1LqaxKpVy6xgW8LszHD1NYjxzEtiiwtR9k2GP0TU0Bm+tzbxJIkhLFaiDv5Qay0yRux4oYxlnodqs8Ciq2/V+olbaJ81L2nkkBokXIMGI+8kYYYDtnwOLO5GpoDCS9W6n66jx9BZR5LtYaMuB6VK+YkhCEFxYQ+n1Ai2fqPUEbHFnQs4Z/JIKKshRCAiNkWXEn0ngkgAa22vNAYSTe9RZRlmtuuXlQkUimBywyUscspQQR2FVam94Nea6GgPdTU1NATU1NTQE1NTU0BNTU1NATU1NTQE1NTU0BNTU1NATU1NTQE1NTU0BNTU1NATU1NTQ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0" name="Picture 6" descr="https://encrypted-tbn2.gstatic.com/images?q=tbn:ANd9GcRnRD03tCaVNBwiVY4c0dHM80qdAce33KShGHcl5or2NR-e2CqM5o0AC1qm"/>
          <p:cNvPicPr>
            <a:picLocks noChangeAspect="1" noChangeArrowheads="1"/>
          </p:cNvPicPr>
          <p:nvPr/>
        </p:nvPicPr>
        <p:blipFill>
          <a:blip r:embed="rId2" cstate="print"/>
          <a:srcRect/>
          <a:stretch>
            <a:fillRect/>
          </a:stretch>
        </p:blipFill>
        <p:spPr bwMode="auto">
          <a:xfrm>
            <a:off x="304800" y="2362200"/>
            <a:ext cx="4586111" cy="1905000"/>
          </a:xfrm>
          <a:prstGeom prst="rect">
            <a:avLst/>
          </a:prstGeom>
          <a:noFill/>
        </p:spPr>
      </p:pic>
      <p:sp>
        <p:nvSpPr>
          <p:cNvPr id="82952" name="AutoShape 8" descr="data:image/jpeg;base64,/9j/4AAQSkZJRgABAQAAAQABAAD/2wCEAAkGBxQSEhQUExQWFhQXGRwYGBgYGBwYGhoYIB4dGBwcIB0dHCgiGhwlHBgcITEhJSotLi4uGB8zODMtNygtLisBCgoKDg0OGxAQGy0mICQsLzQuLCw0LC81MjQsLCwsLC40LCwsLCwsMCwsLCwsLCwsLCwsLCwsLCwsLCwsLCwsLP/AABEIALkBEAMBIgACEQEDEQH/xAAbAAACAwEBAQAAAAAAAAAAAAAEBQADBgIBB//EAEkQAAICAQMCBAIFCAcGBQQDAAECAxESAAQhBTEGEyJBUWEUIzIzcRVCUnOBkdPwVGJykqGyswckQ6Ox0URTosHxFmSC4WODk//EABoBAQADAQEBAAAAAAAAAAAAAAABAgMFBAb/xAAyEQACAgEDAgQFAwIHAAAAAAAAAQIRAxIhMQRBIlFhgQUTMnGhscHwFEIGI2JykdHx/9oADAMBAAIRAxEAPwD7jqampoCampqaAmsN0vxw5ih82IeZKsYQhiqySPgOPSwVAZOfUWFfZ5F7nQg6ZCL+pj5XA+heU/RPHK8du2gMnt/G7s848laiy48yvu1YzUxSm5X08Cxya517uvHeCCRoSqFmxIcMzKjOjWMRibQGrPfvxp51hIIhEDDExd44o1KLXGTCuOAiCRgPka76XweJ9k4VlQkiMTgeV6hEw8zza9lPe+9+16AL33XZIoVkMKs5YqypJmqgKXyJVCxFAcBCRdmlBbSbf+OqVHjjBR2bBssi6RsEksUMLsYtbAjnjgEv/wCoNiY1QQ3CT6VEIKE+b5Fhe3MrUDXN32515vfEm0W2WJTK5U+pApYhgvJq7WzRIrigdAB9R8dNHuCgjHlKUVyGt8mfajhcaoDddrs1+8iXxwVJUwD0xee5EtqIiIyMTh63qT7PAFDmmB056NBBIljbxI0crqQEWlkRsSy8e+CsD3rH4aPTp0SggRRgG7ARQOaLe3vQv40NAE691NTQCrxFv3giV0AJM0KUfdXlSNgOQMiGNEmrrSF/GTRyTRyQ+oSYwrYUsFRHkViMgGRWL3fIIHcHWwkjDcMAeQeRfINg/iCAf2aD3XSIpGyZLNOOCR9sYMaH5xUY5d640BnU8b9w0FMiCWSpLAjYRkYHD6x/rR6KFcc+pbDh8fsu186WBSRHbhZK+s8ht0FAK/YKLWXsT2IBOtftukwRoiLFGFjooMR6SOLHHDfPvpH1Dqe3iacfR1YxhkAWMFnPlncSLVcJTqSfcueL7gUL4xbzmhMIEocR4mUYZ4zSE54XXlw39nua+ejOt+Kxtm9cR8vy88w3diHYItAi/R3YrwbF0aA2nibaSLM0sSYhWdz5eWXlZmSwVslcDR9/bvonZeJNtNILixnDNEuSqWA8x4l9QshWKHgdr50BTD4wb6Ydu8ariArU2QD4ySWHIGS4IorEUSfhofpPjWWVlUwoGkJ8tfMIX8ysnwsGmPIHJoVrQ9Hh28+3RhBEEIopgpClWOS1VemQN+3nRh6VAcvqYvUAG9C8gVQPHIGK0P6o+GgEfh/xd9KdAIcUcsqsXBOSokhtceBT0CCe3z1qNUptUBsIoINghRd1jf40APwGrtALeu71oUVkGRMsaEcWQzhTVkC6PudZ1fGjI8scsVP5jiFcgpdEGUl1kLRaY0TYZe3Otk8YPcA0QeRfI5B/EHSXxBtYkQymMM5BiUWVBaYrF7diSVBeiQAdAKofHBMvlfR2Mi4tJi2ShX8sqVfABiBKCQcaqrNi69v4ymaWNTBGBMkTRDzjeT+e3rby6UYbduwPND34Oj6nslWMLB6UyaKob4T7cicexHJHJte9jXKdb2MoFRBgfq4wYR61zK4pY5XNL9hwD8DoASHxxmI2EBWORgEbMMxGUKta48ffcUTeJ+I0zg8RM+1G4EIJbyyqLIGOMmJBOKkggNZVQx44yvVK+I9mzUIyzB8QBFznmqEf1WD4jmvs3zjYF2fiXZy+bENufL+3XlLi4EcUzOy+xHnJ9rm+fwAqn8cZIrRIuLSxxK+WdsfLZ/TQpMHIDk96scjXG98cMGhwiXB4RMxzthkLCgY1Y+ff5aIi8UbIyNUS8BUD4x+pgz1EOfzfKy71xx21TvOv7RRlFtVePGWZmMQUExKGerWzIA7D8QR8aA63PjsqVUbcEvG0y/W0PKVZHtvQcZD5RGHtY571sNtMHRXHZgGF/Ai9URbKEgsI4/XbE4DksKJPHJINE+96LVQAABQHAA0B7qampoCaC6lv/Jw9DuXbBVTG7xZz9tlFUh99G6VdZPr2v64/6E2hDOR1lv6NN/eg/j66/Kz/ANFn/vQfxtIPDfh19s9tIrKqeWMVxZxYbKU36n/92Y+9aadX62m3IDBz6S7YKDig4LHkcfIWeDwdE6jctism9VQ3J1KczBAdtOCjrIpvbkgr37zdipZT70x5GgfybBQA2EwARYxTxD6tVKqhrccpiSKPB970b1zbvNAyxsAxxIuwGAKsVJHIVgKJHNNqnw/tX28TecUX1M9KxKRpQ9ILAGuC3IFZUOBqf7qr3I1eG738jz6JFQH0CWgbAyh4Pmif/wA//wA0Bv2aH/Jm3yv6BN9otXmRAZHu2P0irNCz8hpn03q0c+Xlk2oBIZWQ014tTAcGjR+R0p8RdDmnlDoyY4qtteURDFi8dD7ZsDkj7I5I41De1x3EZNyqWwz6ZuGiQqNtOxLu7EtByzMXb/j8CzQHsABov8rP/RZ/70H8fVo7e+q4t0jMyh1LL9pQwJW+1juL+er6UU+YygeIbYoIJS4AJUSbbIA9iR59gatXrI8udzFKph4ZD5eROKuMakK8hh3YaS7fw6y7kTGS0V5JVTEBi8gZWDPZyUZEgUDwvPGipvu+of2l/wBGLVFfdGupXs72GP5Xf+iz/wB6D+PqDqz/ANFn/vQfx9IOsbTdNug0WXl5RlWEmKIoa5QyX6ywuuD3HK1etMnbUx3b2KzlpSdooPVn/os/96D+PpRudokjyM+03B8whiA8K0wTymIZZwaaMKpF0cdPiNTvzq2lGfzWZ2TpO3Ksh2EwVsrAkiF5ZZg1uOVbNrHY3q+Hbxo2abPcIxJaxJEASSX5X6RTAMzMAeAWNd9PdcsNNKHzmL+mbkwxJGu1nIQVZbb2T3LH67uTZPzJ0V+VX/os/wDeg/j6vGvTppHzmDnqz/0Wf+9B/H13s+pF3ZGikjIXL1mMgi64wkbn8a76o6h1GOEAyNjlwBRJPFmgoJ4Hc+2vNtKry5KQVMNgjsQSCCPlWquuDSMpPlHm266zorrtZyrAMDcHIPI/42qep7gzxtGdtOt0wYNt7VlYOrC5q4ZQf2aUbrYSy7XaeViwWMZI7tGptAA1qCSVPt/WvuBptt5xtoIxPKuQCqXNku4HNe5PBP7CfjqO7TXuS5bWufIXb4baJcpdrLGtmi08SAZWWVf95GKsCSVHB9xxwQNrCVXHZTUBalJIRVt5lqV3HHqJNj4/DXfU+njciJ45sGUMUdQHUo4FiiebABBv2/EE/p+1WCKOJbKxqEBPegKBPz1KT1PyIc0o+ouhgiQjHZzimzC+bEVD3kWCnc1kTyTVk8nVQ2G3Fn6BLyhQ+uH7JCg/+I71Ggvv6B8NU9a6DJNuBIrJj9X6mBLx4MSfLI7ZA0e37Rxpl13YtPAyIQGJVqYHE0wbFq/NaqP/AL9tRT324/JOpbb8/gDj6fCOV2W4BJyyEseWV3ll9JvLk83+c3xOuN506KRXH0TcDNGjJ8yE+hwFkoHcEBmUAFqv376L8P7cbeMQvJHmzO6opoBSbxRTyVH4dye3bS/rPStw24EqsojBiOTSOrRqjFpAFAxIce5Iu6PAGobainXsSn4mrH46qygf7rMB2Hqg/j69TrJMkaNt5k8xigZjEVBCNJzjKT2QjgHkjSzxH0x9wqYeWcSThKLjYEUDwD6h3Bo9z8jqza7QxDYxs2bJJiWN8kbeYXzZ/ef36ne2q9yFLZb7+RbufF+3jOLl1P112vbybL3R4tVLL8QDq1/FO1BjUyqGc442CVOLucq4UAROMrq0IvjVO+8IQytOzF7mkikYBuAY64A9lYA5D3yOgd54AhlYtJNK1iuSt0VmQ+qrJx3DiyfZfgbFzQQdYgdlRZULtdKDya78fLVPWft7X9c3+hNqrpPhxIHZwxLOpVqVUvtz6ADlSgZEk/PgUH1PprRybfDcS0ZWpZMZVU+TKbthmeARRf8AOPy0RD4PenddSWTywrAHLBzji+DYtwGLDntYF1eufEGx2smLbquPSDky3fJX0kZg4klTfAPHfQ+16S8MjSpFt3ka7PrhPJtq+8As8mqs1euesK0oTKOeJoySsiBJe4phipJII/qg2B8wTUtLumyi0604tpDxJUKBgQUIsEG1K1wQR7VpfsOqx7rKPBgGTIBwPXG1rfBNfAqaYX21x0zdbaONIhLiAMfrbjZj3aw4WySSeBXPGuum7HbbbzHhCqK9ZzL4qLNepjgoFkKKHwGreJtVXqU8KT5vsW9J6NHty7LmWYKuTuWOIvFR8B6j8z7k8anXOqeQE9IZpHwXJsFvFn5NH2X2Bs18yE/hDxT9N200oADxtIK+C8mM/tSr+YOhfDHX/pfT0l3iJIZHaPy1ThyCcQFYnmlJuxVE6vPC8cHW1fgrGeuact7NR0nfieFJQKu+LsWCVNGvULBpvcaVdK8PtDP5hkDKquqAR4mnYOc2s5ngc0LNnvpt03cpJGrRikFqBWOOJKFa7DEiv2aS7nr0i7vyQoouqhMTm6sAWlDXQVSxFUfsHmyKylpqLluaR1XJRHPUupJDjkGZnNKqjJjQyPyAA+P/AFIGl8W5WSDeuhtWxINEcGGL2PI/A6P6t0iLcBRIG9JtSrsjA0QaKkHsTx20BHt1jg30aCkQqqj4AQxV37/t1L1X6DHorbkfVqalamtDzMA61s2mhkjVsSwqzyPY0R7qao/InQvhrpbbdZAxT1PlhGKROAKX8SMjwOSfmS4I14DxquhatXc0+Y9OlcHel/XN28ULvGuTivbKhYDNiOWxBLYjvVaU+GfFn0zcbqDyin0Z8Msss/U63VDH7u+57698J+KBv23A8ox+Q+H28suWF/ZFfZ7c60ljlT/nJnGSTTDvDm/kmRjIDw5VWKGPNQAcsTyOSV+eN++mrDjXiitdHWcVSrktJpytCvrHR1nx9ckbLdMhF4tQYepSKOIPb80Vqzpu2WJ1jQUiQYqLs4ggCye50ffOqE+/P6o/5tQ4q9Xc1xzk6j2M5s+viJII8LCxQZtkARmAFxXu/wA+R8rPGnPWem+cq4yNGyMSrKAe4KkUw5FH/p+BUKYEi2jvCJJhEpjpULgBVLEFiKAse/citF9Wi+lwRmEqysVkCvYWRcT6W4J7m+QeVF6o91KL39DSqcWtvUZ9P2IhiSJbpBQs2fxP7fhWke36fuRu8yRhmzF/MPqjIIWLy+wKnHn+rd2xGiINtNBssEOcyBitcgEsWCrlwcVOK5cekXQ174dkmdZPOEgGdRmUKshXFbvEDjKwLAP7Ks93FU/MhWlJ2i/q8zvDINuwaRSAQrrkOQXW7pXKggXXJ9tD9K3bQwk7tvKBc4CVwzhKsBms5Hhj3JC1fbhV0qFdlu4YJJg7yRtHCAmFIhDes5HJj7HgWG454L8QbiOTdQ7cTGGcRvIrABlw4DKQTRJAyB7jyz7WDbRka11vT27fcasaei9vMG67sQNwkvmFlkeOXBEVnJiVTaSFwqpQW/mxr7XDXqkP03bxtC45ZZVzUlWABoOvBr1X8mUHmq0FsNvtNzFHt8JCIkVkyyjYofSHDIQQDXI47ixyNXde6oNkkSJ5ccdEBnBwGIGMdAj1MDwfgp4J1klFKUn9L8vyaPU3GK+pedBXT4l2W1AkewtkkKaBZrxVRZq2ChR8vw12m+SaTbFCfTOysCCrKwgm4IPI4o/MEasEK7rbr5qFRIisyWQyNQar4IZW9+ORqjbdNTbvtVTLmdmLMcmYmCYWT8eB8qAA1rTXHFGaabt82afU1NTUGhNKetsA+2JNASsST2A8ifTbSnragvtgRYMrAg9iPIn0IfAL0zrUc5IQMDiGplKko3ZhfcH949wL0yB0q6X0SHbkmMMLAW2dn9IulGRNCz2+Q1cerxCXySxzsL9lsQx5Cl6xDEEHEm+R8Rq0W0vHyeecU34LLt/KqRszkYKpLWLGIH+Pbt76R9O6ds5l3KRxeV5pXz0CmJmscWPZWBPb+t2N6bdbnhWF/pBVYiCrZe4PGI9yT2AHPw1jtn1sRGtpA4V3UNLuGdmYCgKXImqJoFhRYmvjWWTTJbqvyejB0880HpTb/AF/sn2SDYTTCxI2aNzwwUWtjtYs0f6x0b/sv2CT9KjSQWPMdhRKkEMaIKkEfsPYke+sh4ZlkOxWGORkDmSqNfWWMSTV9wARdEMbHOrfCW5n223TCR0LEnEhSFSzQxYECzkxqibXn4e3qcuPTkcn/civTdBnnOCgvqTaf2PrccMW0gIAxjiUt7saFsxJNlmPJs8knU6d1FJ8guSshAZGFEWLU9zYI+fsR3GsZB4xkKmPdRJLGwKuYwVbEijaFiG4u6IPwB7a1fhnbbcRZ7Ylkc2WLs7EjimLEsCvbE9jfGvBDJra0VRr1PSZOnv5qd9n2G5b+fjpPN9jqH9pf9GLQnivrUu3KCMd0cg+U8uTisY6QjEtZ+ZrjsdEliYt8SKJKkj4HyYrH7Dq7km2vIwx42kpeYym6jGsgjZ1EjdlLUTfbj50a+NHRIOkXU/DnnT+Z5rqpaNnjGNMYza8kEqOADXw4o2dPBxq0XK3aM5qNLSyrd7pIlZ5GVEUWWY0APmfbWS3njoGxDAzj9KRvLB+BChWb4/aCnjSvxb1M7ncGIX5ULVX6cg+0x+IX7K/A5H4EX7XYIqhn4Hvry5eoerTH/k7nSfC8axLLmu3wkZfwP1x4dzv5RGrGWdAylyAMnnbg4m+RXI02/2XdRjil3gkYJ5m4xXLgFrc432s+w99Zzw9HJFuN2HK45epsRzIS+DLYoAK7P8A3b+dHQoZK3ay44mQoQVHMtksRfZQOKH6Y1187UY5Ha4icvD0qzSxw0tam1f88u597DazPW9/uY5gsSOVIUqFjyWRixDh3o+WAK59NXfq7axPS+q7nbio52xHZX+sUfIBuVHyUgadbPxruFP1qRSD3wDRt79rZgTx2JH465H9TCaq6OjP4L1OFtpKSPoCf99VJ9+f1R/zaG6N1eLcplGx4NMrCnU/Bh7Hm/cH2J0Sn35/VH/Nr1Npq0chRcclPkQxQ7aaDaxTFS4iRkTzMH+x7YsGIIBse9HRHXXeGKMQK4QEK3lRq7KmJxxUqRVhRYU0Ph30q6b0hHMB+kAEpDM8NqXLIiqrDnJU9K2KN0eeTrSdW6gIFU45M7YKLCgmieWPYUp+Pw99Zv6ZN7eppxKKW/oTpDSNDGZhUuILjgequex4OlPib6TkvkCQqVYDAqMZbFM+VWle3I5Ng8as3jHfbRWhoHO8JfsMUcqyOVv05KeQCOAaPbRnQNi8ECRyFS1sSFJwW2LYrlziuVDgduwHAl3Pwq6rkheHxbXfB898W9KlfrG0ubGRxaFVtY/L5Aq/UC1k9uGrVPUdjKfEEYMo8xgJQcbVVVHqOr5BVKPzYnTHxN1SL8rbGUElI1lsqCboG8f0hz3Hz0u3HWll67HPCpbGFgFe47Ijk+INd/h7a6cMmy/2M8vyZt3T5r3NTvJoemufJiH3eRzkclkDUI4ssuRzxwLK/HjTdU34hiaRgSFHYVfJCjk9hZHJ4HfSGLxXA5C7iNomU2pZfMQH9JXC2p/EL+3VR6UdzuBPHJBLt2dWLgl3xVQjQClKGM0cgW/ONrdHXJTr6N15LsdCeKSa+Ymmu77hk3VZJ4JPJQiSOVUcRuGJWkdsHIHdWHcBu9c0dW9K83/dPPBD+e9BiCwTyp8AxHBYD5/jzemm02iQpjGiogs4ooUfEmh76S7Dry7ifaqEKkv5i2ytaGGcC8T6W+I578E81bhrU96M1velbWbPU1NTUliaTeItysXkSOaRJHZj8AIJyTpzpP4giDnbqwDK0rAg9iDBOCD8tCHxuU9O6sk5YBXV0rJHABAa8TwSKOLe/sRpR17ZQwMd25kNOriEEYPMKCGsby9KnvXpsjvoqttsOFVgz2SFEkrkJ7myzYrkOPi3HJ1mPHO98yeJQbRIxKpHIYyFgD8/SnHyc6zyTSh46bRt0XTvNnUIWk/07lcpLn6TuTm5HoX81F9lUe3zPc+/tSPqXVObY/go/n8Oflq7c7osAPYfz+7/ALazfUoX8wkgkHsRzx/P/XXLnNydn3fQ9Fjj4XsHt1Jm73x2sk/z/wDvVzbxicmN33PvpPCD8D+79umu02hb7VAfPVNTZ7smLFjWyQxmjoA/EaO8GdRaHeBAfq5ziw+EgHof5HjE/Gx8BoDczA0B2GufD8Rk3e3UXZkDcewX1k/hS/4jW2CTWRUcnrsUZ9JPX2X/AIfYGFfzWlU/3fUP7S/6MerurdVEGAxZ3e6VSo4WsjbEAVko+djQUG7Wbb7yVDaPgyntwYYiPw113JN13PgccXWrsaFtLuub8QQSS/oqSo+L9lH4liB+3TBjr5t4u6x9Jm8pPuomIu/tyi1J/sobA+JyPsp1XLkUI2a9B0kupzKK47iPaMUr3IHJ+J7k/tJ0TveoM4omlH8/99H7PpwxyPw1nurzAHEe/f8AC7/x/wC+uO75Pv8ACoTlpiuC1t3lQoV+4nsBf7AB+A1Y02VXXHw9zQFn4mlA/wDxGkokI0TDNeqvJJ9z1vpIRqktv3Dxq+KO/wCfw0LEONF7d9DGexd0zenbTpIDS2Fk+cRNNf8AZ+2PwPxOvp8X3x/VH/Nr5F1NrR/f0tf7tfWdnfm89/J/xsX/AI66PSSbg0fKfHMUY5ozXLW5mem9HESRbp5fqY0G4KhLbIRYn139mvzav2uuNNoN9Du1ljmiAEYV3WTFhibZWtSQKwPvYKn5HRnR0B2sAYWDCgIPuMRY/drnY9KgjV0ijRUewwXseKonueOPl2GvSoU/Dw+ThPIpLxcrg86JvIHXCAFVRR6MDHSH7JCkD0mv8D89YvrO73UEsiZEySCQFhKWHlsTg2HaIovbgGxQyBZhsOn9JTbB2jzZ2UC3YuaXIqo+XJ+ZuzevnPTepUhZvU8nrdjySzCyT+HavYAD215883GC1c+h0/hnSrPkk1ulXPJZGglZD5frhVlVizAKGFEUDTcfHVWx2KifMBRMFrMljwQV+zljdE+3vruYPGM1IGVcfz8tCyShTkD6vfXj+fkXd8V7H1K6LFO6it3fuu4bLK0TsXpieBXA/nnRHhjznk3KQHHOEs1Ep6w6BfUOUZkMihu4xB/N0m2rPuZFjS3YsFOAvCzRYnstCz6vhr6J1KD6HEq7WNkjL/WGNPMkrE0aIYsSQoLGz2+NjXp4Peb4Rzfi/UQjFYFTk+/ZUddMnk20TfSFf1y1FEH81wuF45M1Vau3LUAe/trvpsO3z20u3jRBJMxakxYkQ7gEN+BsV7G9XRbL6TtovpKEOQGIBKFWogEFTaGibAPuRzr3aCEHaLAU8tJmX0NmAfJnJBNnmzfJvm/fXujFr7V7nzDkm/W964NPqampqSxNKus/b2v65v8AQm010q6z9va/rm/0JtFyRLgD6x0ePc4+ZmCthWRyjU32lsexofu4rWO8dbHyponAqNoliX2CtGWIX48o3/LOn/R5N2dy3miTywHyzwwsMPL8vHmsbu79r5066p06PcRNFKMkYfgQe4IPcMDyD7EarKEcsXtTf7GnTdTLpc0ZN2l+58l/n+f3ahGmfVPC25gJ8sHcIPdPvAO/qT3PzW7+A7aSTbjA04wPwcFD+5qOuXPFOL3R9zg6zBmVwkgjXjGtCrusjSkE/Acn9w0z2Ph7dTHiF1H6UgMa/uIyI/BTeqxxzlwjTJ1ODEryTS9xbNNfyGt74F8PNEDPMtSOMUUjlENE3/WYgWPYADveiegeDo9uRJKfNlXlSRSIfiq2ee/qaz8KvWh2e9ilBMUiPiaYoytR+Bo8fHXR6fptD1S5PlPi3xj+oj8rCvB3fmVdU6bFuABLGGA5F2CD24rkfD53R0EYwsW+VQAoKgAdgBDEABph1DqCQgFzVmlAVmZj3oKoJPAJ4HYE6XLOskO+dGDKxUgjsQYYtel17nEx6q9A3xBujFtp5F+0kUjj42FYj/Ea+UbX0hPkAP2Vr7BvIQ6ujcq4Kn8CCD/gTr4/Nt3hdon+3GcWv879Fh8mHq/bXcHXk61Okz6D/Ds4apwfLNPBODER71rG9XgIYsO3v8v5/wDbR8e7IFa4Y331z27R9N0+N4ZN+YkAvRu3j1Y215tar4H/AL6uih/+BqlHtnlTR2Br0N/P8/zzp0mwqHI6QMGYhUGTMQqj4sxAA/C/8Bq+l7I8KzRak3wuRp4d6cdzuETuiFZJD/VBsL+LMKr4BtfTIR9cf1R/zaF8P9ITaxLGnJ7u/u7+7H4c9h2AAA7aMT78/qj/AJtdfFi+XCj4fretfVdRq7LgA2cHmbKOMMVLwKmQ7raVY+Y0F0LpbbRZ5JGT1BThCmCKI1PIBPLG/wD0qOavS/pp3eW3Ch/LxhxIw8rysF8wOD6s7yo/2K4y062fXUlk8sBgDli5xAYoSGAAYkdieQLo1qbi5W9mtkebTOMWlunuwKPxOXjmIjGcSJJ6X8xSrkgElVBsUSQL4HBPtn06MN6ks0GAkVyMktYdx6QxIUkiNrJBZSQSvN/m7vZ7KOKxHGqAnI4KFs/OvfSPoG/3Mk7LMrhcGyyjwVHDjBUevrAVyN89gbFgGsoN0pu/b+Ua4czxtzxbNev8swsXSN1K+AglDD7WYwVPxc8ED+rl8r082/8As6ZmBk3QKe4jiKk/EBzIa+F1f4Htsuv7cPA6eYseWIBY+k0Q2JBPIaqI+BOhejdGaOGWORh9aWJEYxRMlCEJ8O2V0OSeNUj00Iy4v1Pdm+N9TkhtLT2pfqd7uIPtTHs2SlpQI3oBVIyQMptCVBF9+dVdKlbbwE7piuUhwWzKyKQKQFQS5tXbi6Bq6GhItq2wSaeRxKxEaABPKQKpxUnlqAMllvYDgfG6EjqEQNmJ4ZWUPEwYZBeSuS+pSr0QRwyke16vbv8A1Vxexza2rmN81uOJAk8JVWyjlQgMp7qwq1P4HSbpnR2gnheSUSO8gWwgjUIkG4xFBjz6jzfwAA0Nv/CjFoxE6hEVFDSWZExYuXQgVk989ua7j0jQ7z73a1/5x/0J9WrU7kt1wVT0qou0+R3qaw3UeuzwTyUxlGbBUX/hqF7yxFAyxLjkJVY5FgKojVB8XzJNIz4mERkBgpEbMv0gh0PJ+s8tFok9vTd2ZLn0DSvrH29r+ub/AEJtZbpvijdZiN1jYmVgSRhx5uAjHrvNY6fsbDpxVtpp4n3KyeXFIkyKXkUvgSMTBMuSsuX6Xv8Au76EPgabLeRygtHJHIAauNw4v4WCef8Avq86z/hnaIpkcbhJ2cICUxAAQNiMQTz6zf7KArVXXOgyy7hXRkx9HqYHzI8GyJjoV6vfkfOxxqdUtKdb+Rj8uOur28zno/QZIdwZWePH6zlQRJJmwcGQ9vTRHF33GIFHS4X3H/xr1NCdZgd4ZEjbF2WlayOfxXkWOLHIvUqKiqREpuct2E4V7V/P8/v1nNj0WZd35paPDJ2zBYyOGBAjYFcQq3wQx+wvAs0b4Y2ckSOJMVybJI1YsEWgKs/FgWocerTmtRp1pNqiXN420nZXuoA6OhumUqa4NEEH/rpT0PoRgZmeQyMVWMWoUBEvHgd29R5/cB7ndY2ryQSpG2DspCtyKJ+Y5Hwsci+NAeGNjJEknm4rk+SxqxdUGKjgkDuQTQFc/EnRq5rb3EG1je/sFda6Uu4C2zoyG1eMgEWMSOVIII4oj4aB2+1WLb72NbxXECzZP1MfJPuSedE9R8QRwsVcMcVDOVAIjUkgFrIPJU9gTQPbXM49HUP7S/6MWnht1z3LQ1pJPgdHWe8TeG03QDA4TKKV6ux+iw/OW+fiD27kHQt31l/EvXJYJlRAD6VZVKMxlcsQY1INKQAPY/bBqgbZHFR8XBHTvJHJeN00fPN3tnicxyqUdasdwR7Mpr1IfZv2GiCBWkld9fUfEvQU3cdH0SLZjkqypPcH4oaor71fBAI+Xb3bPC5jmXCQe3cEfpK35y/Mfto8a5nUdO8btcH3Pwr4pDqo6Mm0v1LwwOj+nyKps6QlyNerO3x15lI60+n1KrNH1bq2S4jga68C7Hzt2HIOMILnj89gUQfjRc/Kh8dItjtZNw/lwrm/c39lR+k7fmj/ABNcA6+r+HujptYhEvLE5O5ABdz3J+QFAD2AA17elxOUtb4R858Y6rF0+F9PjfifPoNVHbVCffn9Uf8ANpB1Hokr7pZVZMQ8bZEkSxhCCUShRV6N2R9o2G0+hH1x/VH/ADa99t3aPk4xSaadlXQh/u0H6pP8o0q6vFDs6mSONXd8TIxIVMrLE0eMiAOKyZl550u6P0mfPbygr5eMb55tnh5SqYsKoqSL71zfeta/cAVRrH3vtXz03kn28v8AsbQkt7T5X7GW3Ms2828EsS8W+UYkaPOrRHVhRK8ZAe4dW7gaI6mNzHt9uoMjuKE7QgM59B5AdeQXAs1fb4khzLNcTPFi5CsUAIxZgOBY4q+NKvDPUJpTJ5gbEBSrvEYTkQclxbuFoc/1iLJGqOKurdtc/b9DRTdWkqT4B910ifcwwM7IkyxssgeMSKc6ysBgA4xHY1yw/Crq273O2McUCyOFjQIfKaQSuDiwkcD6sUFN8faJsgEab9M66ksnlhHFhmRjji4UhSQAxI7isgLGmnw+Nft1KhGSbi/f7EPJKLqS28vucOFa14PHKnnjtyPhrPeJOgPKUEIiCqpQK+SKhYgiRMFPrHb2+TDm+9t4fZd155dSod34WpDkpXBnvlATx/YQcVrQtq2nWmpKit6JJxdgfUfNWBvK9UoX03Vk1V0eL7nni++k/RJZmeDzRJj9IPlmUKshH0ea7CgcXwLAPf2o666Ltt2u4Yy35dSAsZSyuxceWUT/AIdIDdBe9ervpxux9btf1zf6E+oXi8W69C30vTs77jvU1NTQueaS+JnZRCUXJw7lV7ZN9HnoftPGnes/4v3ogSGUjIJIxq6v6ib39h8T7DnS6Ao6Le6LncRBwuBWSSDy2LG81AbmlpaPtlXtpt+SMR9XLNH8g+a974WXML/+Nca46H1QbgSWqgxvgcHzQ2oawcQfzqojitAeIW3nnKIBIVpMShjCB8zn5gbkrjjwL7Gua1EZJQTVyKSUpZHHg46gu/jLESCSLJKWKILMFAbK8rU22HYWBdAacdCaUwoZ/vaN3V1Zxyx4yxq64u9H0NQj9mrqPi1WZSyXHTRK0i8UNuBgYBIV9WflYBw1DD7fGP2rr3q+L0PsF3n0v1hvLDSFmLqY3Qg+WEQG0YemzQunu7GtI3/zqPri1uia+XJPZlGwL+VF5teZgvmV2zxGVfLK/wDDV+Y7e5+fOul7azW58PO27E3mIFzSS8T5q4AL5at+g1c9vtvwe+rSbSVKyIqMm7dDPfdEhmcPJGGYUO7CwOQGAIDgHkBge5+J1TN9jqH9pf8ARi00ZwBZND4niv5utK5fu+of2l/0YtGkWg2+R02vNVSzqGxLAMbIFiyPkO5Hz1ap1Ywaa3PMdA9U6VFuVwlRXXki+4PxUjlT8xphrgn+f5/njQmEnF2uTC7r/Z0tnytw6j4OgkofiCp+HcnXWy/2dRgjzZ5H+KqBGp/dk37mGtwpH8jXRGsvkY7vSe9/Fus06XkYH0zpsUC4QoqJ8FFWfifcn5mydGagGvDrU8Dk5O2QLqhPvz+qP+bVytqlPvz+qP8Am1WXBfHeozG82U8m22vkgsBCAV80xeoqmD2OSFpuP610Tp3uunNNtjDI/rKKGcDuwok48WCV5F8gkaXyCU7CDyAxcJESqsFZlpSyqx7MR78e9EHR/h0TeRU9521BiGYIWOCswJDMFoXfwuzZNElra33XsatvQnts/c46B0xtusmbhmkbM4pgo4C8Cz7LyT3Ohdj4i8zceSFABaVQQ5LhoyRbJjwpxPN8Wv6XFXUOo7hd2saq2BaMKBEWV0NeY7SV6CttQsfZHByGm++AjSWaOINKI2IAFFyq2EyAs2QBqI+UNkiXzct3I52nRoYpGkjjVXa8mA+JyNc0LYWaqzyb0sHQZPpnnZpiHMhaj5pUqU8q+2A4P4AcX6tW+F+rvuPMyKuilQsioUViQclpieVIHv713B0d07rUU7UhN4hxkrLkhNBlsepfn8x8Rp/lzS/HYq/mQbvy37gkfiFGmEQUgM7RBrF5oCTa9wPQ1H5dqN6EeXdDdVjJ5QcsT6PK8nDsPzs8gPnfy07j6bEJTKI0EpFF8RkRwKv8AB+zQvVuuRwNiwc0vmOVApE5GRsix6TwLPpPGjTS8cq3+3sTFq6hG9v4xNF4yBH2E58sg+baAOGIzbD0kBCKANlgNNOn9R+kDZSgY3M4q8hYi3C2rUMlNWDXYjTNdlEQwCJixthiMWPeyKo/HVW5QLJtAAABMQABQA8ibSMZr6nYc4N1FVuO9TU1NSaE0q60Lfaj/wDmb/Qm010B1bbK6hmkaMRkyZqVGNKyknIEVize2hDFm73ce1CIsZ9WWKRhRwKLHkhQBY9/zh8dF7PcpNGsim1ZQyntwR/157aSdV2G0n2ybibey/R/Syy5RoAGIUepYwQCSAf8dM9p0tQPLj3UwEZEeI8oBSFVgv3X6JU/t1Kk9T8ijxpx9RWN7uvpmOMnlZkfdjyvKxvLzKvPL2y+WNc6Z9Y6sIcBizs+RAXEGlqzbEAdwKuyTq78l/8A3c374f4Wl/WugQMo+kbmXEMoBJjBDOwjUWsV+okL8Deq7pPS9/UtpTkrW3oM9luVlRJUNq6hgf6pFg/46S+KujS7gqYzHQVl9ZYYEkESriDbCvkfgRZ03To+ICjdTKAAAB5IodgK8rjXH0IeZ5f0yfzMS2P1V4ggE/dfEj9+rSqUaZWMZRlqQZCtKOSTXc9zpbD1qNpvKGV5MgYj0F1BZkBu7GJ9gPSaPGjj0dv6TP8A8r+FpdH4LjWbzhPuPMsteSUGYUzBfLxDEXzXufidJSe1ERx86j3xF0x51QIUtGyCyC0bgrTV8LBBo8gcc2Aum7Iw7XdxFsimIuqH3MfYeyjsB8ANPfyO39Jn/wCV/C1y3S0SKcPJIRICzyMVyFKFsUoHCqPbUNRvV3LR1JaXwJt74dZ9153mgIZIpSClvcZFKr36UNcivzmH53GiQcaS9K3EO5DGHfyuFUOfu1pGvFvVCDiaNN24Pw1fsEScEx7ydhQPaMWp5VhcItCOzDg0aPGpioxuu5WcZyST7DXSbxJtZZEURU1MCyFima0RiSPgSGrsarRO72giRnfeTKqgsxPlcAdz91217BsA4DLu5iDyD9T2ur+6+OkmpKmRDHKLtHnQ9vJHCiytk4u+S1CyQuRFtQIGR5NXo/Qn5LNX9Lmr4/U1/pa43OzEaM77yYIgJY/U8ACz/wAL2AOpTSVFZYnJ2H6F6nAZIpEVijMrKGHdSRV/su9Reksf/FT/APK/ha9/I7f0qf8A5X8LU6kFikmKfDPSHgzy8tQxWo4rwGIrLkD1N78fmjvpsn35/VH/ADa8HRm/pM//ACv4Wrtp03BixkkkJXH14cC74xRf8dUSUY6Ua1Jz1MyvTfEKqsEWBICwxs2QBDuilaSvUtMLNiuaBo6u6rs9025Ux5YXHiwkxVFBHmBo7pywvmj9odqs9dL6fs5pah3ReWFQAQIWdUFoMWMNlQbFgkXYvRUM0LEAb6b1VjYjAcG6ZSYadTX2lsdudVpy2k+/Ytst4rt3OvEe8khjVoweXAdsS+C0fViO/IVfgMrPbXmz38h2hmaO5FR3CAFS+OWNDkqXABrkjL3rR56Wf6XNx84f4WqZtkqFQ28mBdsF+65ai1fdfoqT+zV/7rv2K6fClQB4Z6udz5gJRwlVJGCEawSVok8rxfPOQ7HQO5SLpzKYxRkBAaaRhGiJTYA0au7A/qE2cQNaL8l1/wCLm4/U+/8A/VqrddJUlUk3MpzJxDCFrIGRPMPsB3/D46o4+HnfzLLaTfZ9gDf72aXbQywq/rwd0UqJMCCaBahYJWz3oGua1ztOijcRRNvI8pVvuxU45Eqr4EK/FWDak5caa/kn/wC6m7fGHt//AJa6/JZF/wC9Tcd/ueP+Vq1K7ZHiSqOwq8S/SRh5IlKevIRMofPjA2/GP2uPjjfGjEzvY+bXmeZ68e2f0ebKvld6uXYhiwG8mJUgMAYeCRYB+q4sEH9uqjBFHPEJN1Izq2SI5SrYNELxjH6ZAs9yPlpW7d8kU6SpbGg1NTU0Lk0r8S9MbdbeSAPgJKV2Hfy7GYHwYrag+13zVaaamgMq3hitrLtnlDxPOsi+YoPpMqSvGwFK2ThwKAFOBRrkOPwawLgThxk2OYt4lPlYFSD94qxYhjzWPwNvfFvT3n2zRoMm8yFqzwJCTRyNTexxU1867azEPQN+skr5n6z7FTEMjUojaQ95QigqQby783wAXt/A6qUZ2jYLHCnKfnRySyO3J/PEgB/s83oWDwLJ9Rc8ZEQi9Qjov5b7eQWQefuCLYsfWDxVHvcdG6gwIZ3ZcXEqicqZZCHCuhv6lBktx8A12OPqZ7zpu6+qEbEBduEXGTAJMK9bDtKtUKIPY8c2ABur+EhJLJJ5keUrscWB5Voo4QLBBJVksV+mQKPOj+i+HTBuWmLK1rIt4nNs5fNBZiecR6B8gPw0lj8N7ppds7l28t1ZvNkDlQGiJxPcglGbknk+wIA3g0B7qampoCao30HmRul1krLfwsEf++r9TQGN8H+EZNkJM5kYGGOEBVcJUefrYSSNbHLkChQ7aql8GFwq+eI0pR5cZbDy6YSYKzExK+SelTiuA9+da7qUJeGRF7sjKL7WQQNYja+H94rRt68EUIY/pBMhSos1Et2AzoWqxwK4yoAdP4CkaJkadWkcFnmKfWM7RsjjvxEzOXx9uR8xcfBRcS/XK/mBwCcjjcZhKCmAKXbYmxd8WAw4XpHUqUGViwZS7CYgPEAlxKPzJLD/AFtAnvYy9JGw6LuYtrBGMhjPuJJUWYq7RyPO6Dze5IMkbHkXie/YgHbnw+oVFLoka7h5scQFxZHGIB4BDPnfxBOk7eAm8op5kbExGE5qzISVVfPxy++GP2u9MQSeCKd/4a3ssRWR2ke3vOQFCTFPGGQVa/eICOBV8GrP0FBwNASNaAHwFa61NTQE1y62CPjrrU0BnvDHRZtqFjeWN4YoxFCFixcKOxdixyNADgAdzWgovCByTJo/LVlYxBWMTEZ+oRsxWInIcKK+N0K1rawMHQeorGo8+XzPIQZeeWXzcGEgbMEnJyCGA44qqogcjwMwgdBuIzKyywtIVPaWKOL9KyylLAJ/O1duPAvmKqrMq4tblFolrnb1UebE4BB7qGHZtWr0CbyHHltZ3q7gL558zyxhf1t3l6T+d2oWNA9N8O9QjEp8ypJJM1dZDirYwrnIvHnUsZWj3xv8+wAwi8HU6vI8ZCyGR7U06ks2LAtjSlqUkGgOKsg2bnwxKYdvD5gYptn2zS0TTERsHotZRjFiyg2Qw57nSvfeH+oSROjM7I0BjMZ3Bs7gqAZs7+6PI8rtzeI7ad+I+n7yR5DA7C4gsRWXyxHJ68yy0Q+QKAEq2JW6HuAHuPCAZy2UCOZA4jRMVKCN08siyWFnzPhkl0Pb1PBTKFxePIZZFo88wXiYAlyx9IioE2RYI1XtvDm4+l7WdixSNyx8xwzhfL3KBbF2AZlIsk0TzxrbjQGFg8CMsaoZI2oU1qwDfV+XfBsFaBXmwCwBHBFv/wBISIfSVazGpejmQu4G4MkjEkswC4jubIPY8bbU0B5eprNeNNp1CRYvyfMkRBbzMq5FDGrRve/hrLfkfxD/AEyL/wBH8HWsMSkr1JGcptOqZ9OvXMkoUWxAA7kmhr5Cnh7rp3eX0gBgqhpbAjIskKUCjzCPjie9X7De9X6buJNmschSeYSwO2KiNWCTRyNSsxAOKHueT8L0y41Cqkn9hCbl2o0CTK1UQb5FEGx8R8td6xa9G3Xn5JcMEkpdo1cDBajX839JkZyFP55517s9hvgI/NaVgOJVWRVLSYkB0bKwmXdeB29PBvI0NirgkixY7j4a61gdj0XfxKyKWxClUCyi/N9WMhJNmME2VPxHpNEaZ9P6fv1jlDTXI0LhWZslE+cmLAfmrgU47cfG9AalpACASLPYXya718ddXrJ9J6RuPpYnlyCLHIkQkk8x0yEHDUaa3SRrs8EDjgARdh1H0nJ+FS0MgIeYZeY5YMCsbejEDgU1oeBoDb68ZwKsgXwPx1hn6V1IIhSZvNpc8pQy2Ypg9Agj7ww0a4qx7g+S9G3xnMqFlsYpnLmY1GZGfJDWzAirNCtAbzU0u6HG4iAkDhvhI4kbsLNgngm/f93YMdATXla91NATXmvdTQHla91NTQE1NTU0BNTU1NATXla91NAeVqVr3U0B5r3U1NAeVr3U1NATU1NTQHmpr3U0B5WlfiTdTRQNJBGZJEKt5YFl1sBlHzxJI/DTXXh0Bgh1fqSqoeN88wnpgJUhWjidrAY0xMki3h6ceTRGh9h1LqaxKpVy6xgW8LszHD1NYjxzEtiiwtR9k2GP0TU0Bm+tzbxJIkhLFaiDv5Qay0yRux4oYxlnodqs8Ciq2/V+olbaJ81L2nkkBokXIMGI+8kYYYDtnwOLO5GpoDCS9W6n66jx9BZR5LtYaMuB6VK+YkhCEFxYQ+n1Ai2fqPUEbHFnQs4Z/JIKKshRCAiNkWXEn0ngkgAa22vNAYSTe9RZRlmtuuXlQkUimBywyUscspQQR2FVam94Nea6GgPdTU1NATU1NTQE1NTU0BNTU1NATU1NTQE1NTU0BNTU1NATU1NTQE1NTU0BNTU1NATU1NTQ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54" name="AutoShape 10" descr="data:image/jpeg;base64,/9j/4AAQSkZJRgABAQAAAQABAAD/2wCEAAkGBxQSEhQUExQWFhQXGRwYGBgYGBwYGhoYIB4dGBwcIB0dHCgiGhwlHBgcITEhJSotLi4uGB8zODMtNygtLisBCgoKDg0OGxAQGy0mICQsLzQuLCw0LC81MjQsLCwsLC40LCwsLCwsMCwsLCwsLCwsLCwsLCwsLCwsLCwsLCwsLP/AABEIALkBEAMBIgACEQEDEQH/xAAbAAACAwEBAQAAAAAAAAAAAAAEBQADBgIBB//EAEkQAAICAQMCBAIFCAcGBQQDAAECAxESAAQhBTEGEyJBUWEUIzIzcRVCUnOBkdPwVGJykqGyswckQ6Ox0URTosHxFmSC4WODk//EABoBAQADAQEBAAAAAAAAAAAAAAABAgMFBAb/xAAyEQACAgEDAgQFAwIHAAAAAAAAAQIRAxIhMQRBIlFhgQUTMnGhscHwFEIGI2JykdHx/9oADAMBAAIRAxEAPwD7jqampoCampqaAmsN0vxw5ih82IeZKsYQhiqySPgOPSwVAZOfUWFfZ5F7nQg6ZCL+pj5XA+heU/RPHK8du2gMnt/G7s848laiy48yvu1YzUxSm5X08Cxya517uvHeCCRoSqFmxIcMzKjOjWMRibQGrPfvxp51hIIhEDDExd44o1KLXGTCuOAiCRgPka76XweJ9k4VlQkiMTgeV6hEw8zza9lPe+9+16AL33XZIoVkMKs5YqypJmqgKXyJVCxFAcBCRdmlBbSbf+OqVHjjBR2bBssi6RsEksUMLsYtbAjnjgEv/wCoNiY1QQ3CT6VEIKE+b5Fhe3MrUDXN32515vfEm0W2WJTK5U+pApYhgvJq7WzRIrigdAB9R8dNHuCgjHlKUVyGt8mfajhcaoDddrs1+8iXxwVJUwD0xee5EtqIiIyMTh63qT7PAFDmmB056NBBIljbxI0crqQEWlkRsSy8e+CsD3rH4aPTp0SggRRgG7ARQOaLe3vQv40NAE691NTQCrxFv3giV0AJM0KUfdXlSNgOQMiGNEmrrSF/GTRyTRyQ+oSYwrYUsFRHkViMgGRWL3fIIHcHWwkjDcMAeQeRfINg/iCAf2aD3XSIpGyZLNOOCR9sYMaH5xUY5d640BnU8b9w0FMiCWSpLAjYRkYHD6x/rR6KFcc+pbDh8fsu186WBSRHbhZK+s8ht0FAK/YKLWXsT2IBOtftukwRoiLFGFjooMR6SOLHHDfPvpH1Dqe3iacfR1YxhkAWMFnPlncSLVcJTqSfcueL7gUL4xbzmhMIEocR4mUYZ4zSE54XXlw39nua+ejOt+Kxtm9cR8vy88w3diHYItAi/R3YrwbF0aA2nibaSLM0sSYhWdz5eWXlZmSwVslcDR9/bvonZeJNtNILixnDNEuSqWA8x4l9QshWKHgdr50BTD4wb6Ydu8ariArU2QD4ySWHIGS4IorEUSfhofpPjWWVlUwoGkJ8tfMIX8ysnwsGmPIHJoVrQ9Hh28+3RhBEEIopgpClWOS1VemQN+3nRh6VAcvqYvUAG9C8gVQPHIGK0P6o+GgEfh/xd9KdAIcUcsqsXBOSokhtceBT0CCe3z1qNUptUBsIoINghRd1jf40APwGrtALeu71oUVkGRMsaEcWQzhTVkC6PudZ1fGjI8scsVP5jiFcgpdEGUl1kLRaY0TYZe3Otk8YPcA0QeRfI5B/EHSXxBtYkQymMM5BiUWVBaYrF7diSVBeiQAdAKofHBMvlfR2Mi4tJi2ShX8sqVfABiBKCQcaqrNi69v4ymaWNTBGBMkTRDzjeT+e3rby6UYbduwPND34Oj6nslWMLB6UyaKob4T7cicexHJHJte9jXKdb2MoFRBgfq4wYR61zK4pY5XNL9hwD8DoASHxxmI2EBWORgEbMMxGUKta48ffcUTeJ+I0zg8RM+1G4EIJbyyqLIGOMmJBOKkggNZVQx44yvVK+I9mzUIyzB8QBFznmqEf1WD4jmvs3zjYF2fiXZy+bENufL+3XlLi4EcUzOy+xHnJ9rm+fwAqn8cZIrRIuLSxxK+WdsfLZ/TQpMHIDk96scjXG98cMGhwiXB4RMxzthkLCgY1Y+ff5aIi8UbIyNUS8BUD4x+pgz1EOfzfKy71xx21TvOv7RRlFtVePGWZmMQUExKGerWzIA7D8QR8aA63PjsqVUbcEvG0y/W0PKVZHtvQcZD5RGHtY571sNtMHRXHZgGF/Ai9URbKEgsI4/XbE4DksKJPHJINE+96LVQAABQHAA0B7qampoCaC6lv/Jw9DuXbBVTG7xZz9tlFUh99G6VdZPr2v64/6E2hDOR1lv6NN/eg/j66/Kz/ANFn/vQfxtIPDfh19s9tIrKqeWMVxZxYbKU36n/92Y+9aadX62m3IDBz6S7YKDig4LHkcfIWeDwdE6jctism9VQ3J1KczBAdtOCjrIpvbkgr37zdipZT70x5GgfybBQA2EwARYxTxD6tVKqhrccpiSKPB970b1zbvNAyxsAxxIuwGAKsVJHIVgKJHNNqnw/tX28TecUX1M9KxKRpQ9ILAGuC3IFZUOBqf7qr3I1eG738jz6JFQH0CWgbAyh4Pmif/wA//wA0Bv2aH/Jm3yv6BN9otXmRAZHu2P0irNCz8hpn03q0c+Xlk2oBIZWQ014tTAcGjR+R0p8RdDmnlDoyY4qtteURDFi8dD7ZsDkj7I5I41De1x3EZNyqWwz6ZuGiQqNtOxLu7EtByzMXb/j8CzQHsABov8rP/RZ/70H8fVo7e+q4t0jMyh1LL9pQwJW+1juL+er6UU+YygeIbYoIJS4AJUSbbIA9iR59gatXrI8udzFKph4ZD5eROKuMakK8hh3YaS7fw6y7kTGS0V5JVTEBi8gZWDPZyUZEgUDwvPGipvu+of2l/wBGLVFfdGupXs72GP5Xf+iz/wB6D+PqDqz/ANFn/vQfx9IOsbTdNug0WXl5RlWEmKIoa5QyX6ywuuD3HK1etMnbUx3b2KzlpSdooPVn/os/96D+PpRudokjyM+03B8whiA8K0wTymIZZwaaMKpF0cdPiNTvzq2lGfzWZ2TpO3Ksh2EwVsrAkiF5ZZg1uOVbNrHY3q+Hbxo2abPcIxJaxJEASSX5X6RTAMzMAeAWNd9PdcsNNKHzmL+mbkwxJGu1nIQVZbb2T3LH67uTZPzJ0V+VX/os/wDeg/j6vGvTppHzmDnqz/0Wf+9B/H13s+pF3ZGikjIXL1mMgi64wkbn8a76o6h1GOEAyNjlwBRJPFmgoJ4Hc+2vNtKry5KQVMNgjsQSCCPlWquuDSMpPlHm266zorrtZyrAMDcHIPI/42qep7gzxtGdtOt0wYNt7VlYOrC5q4ZQf2aUbrYSy7XaeViwWMZI7tGptAA1qCSVPt/WvuBptt5xtoIxPKuQCqXNku4HNe5PBP7CfjqO7TXuS5bWufIXb4baJcpdrLGtmi08SAZWWVf95GKsCSVHB9xxwQNrCVXHZTUBalJIRVt5lqV3HHqJNj4/DXfU+njciJ45sGUMUdQHUo4FiiebABBv2/EE/p+1WCKOJbKxqEBPegKBPz1KT1PyIc0o+ouhgiQjHZzimzC+bEVD3kWCnc1kTyTVk8nVQ2G3Fn6BLyhQ+uH7JCg/+I71Ggvv6B8NU9a6DJNuBIrJj9X6mBLx4MSfLI7ZA0e37Rxpl13YtPAyIQGJVqYHE0wbFq/NaqP/AL9tRT324/JOpbb8/gDj6fCOV2W4BJyyEseWV3ll9JvLk83+c3xOuN506KRXH0TcDNGjJ8yE+hwFkoHcEBmUAFqv376L8P7cbeMQvJHmzO6opoBSbxRTyVH4dye3bS/rPStw24EqsojBiOTSOrRqjFpAFAxIce5Iu6PAGobainXsSn4mrH46qygf7rMB2Hqg/j69TrJMkaNt5k8xigZjEVBCNJzjKT2QjgHkjSzxH0x9wqYeWcSThKLjYEUDwD6h3Bo9z8jqza7QxDYxs2bJJiWN8kbeYXzZ/ef36ne2q9yFLZb7+RbufF+3jOLl1P112vbybL3R4tVLL8QDq1/FO1BjUyqGc442CVOLucq4UAROMrq0IvjVO+8IQytOzF7mkikYBuAY64A9lYA5D3yOgd54AhlYtJNK1iuSt0VmQ+qrJx3DiyfZfgbFzQQdYgdlRZULtdKDya78fLVPWft7X9c3+hNqrpPhxIHZwxLOpVqVUvtz6ADlSgZEk/PgUH1PprRybfDcS0ZWpZMZVU+TKbthmeARRf8AOPy0RD4PenddSWTywrAHLBzji+DYtwGLDntYF1eufEGx2smLbquPSDky3fJX0kZg4klTfAPHfQ+16S8MjSpFt3ka7PrhPJtq+8As8mqs1euesK0oTKOeJoySsiBJe4phipJII/qg2B8wTUtLumyi0604tpDxJUKBgQUIsEG1K1wQR7VpfsOqx7rKPBgGTIBwPXG1rfBNfAqaYX21x0zdbaONIhLiAMfrbjZj3aw4WySSeBXPGuum7HbbbzHhCqK9ZzL4qLNepjgoFkKKHwGreJtVXqU8KT5vsW9J6NHty7LmWYKuTuWOIvFR8B6j8z7k8anXOqeQE9IZpHwXJsFvFn5NH2X2Bs18yE/hDxT9N200oADxtIK+C8mM/tSr+YOhfDHX/pfT0l3iJIZHaPy1ThyCcQFYnmlJuxVE6vPC8cHW1fgrGeuact7NR0nfieFJQKu+LsWCVNGvULBpvcaVdK8PtDP5hkDKquqAR4mnYOc2s5ngc0LNnvpt03cpJGrRikFqBWOOJKFa7DEiv2aS7nr0i7vyQoouqhMTm6sAWlDXQVSxFUfsHmyKylpqLluaR1XJRHPUupJDjkGZnNKqjJjQyPyAA+P/AFIGl8W5WSDeuhtWxINEcGGL2PI/A6P6t0iLcBRIG9JtSrsjA0QaKkHsTx20BHt1jg30aCkQqqj4AQxV37/t1L1X6DHorbkfVqalamtDzMA61s2mhkjVsSwqzyPY0R7qao/InQvhrpbbdZAxT1PlhGKROAKX8SMjwOSfmS4I14DxquhatXc0+Y9OlcHel/XN28ULvGuTivbKhYDNiOWxBLYjvVaU+GfFn0zcbqDyin0Z8Msss/U63VDH7u+57698J+KBv23A8ox+Q+H28suWF/ZFfZ7c60ljlT/nJnGSTTDvDm/kmRjIDw5VWKGPNQAcsTyOSV+eN++mrDjXiitdHWcVSrktJpytCvrHR1nx9ckbLdMhF4tQYepSKOIPb80Vqzpu2WJ1jQUiQYqLs4ggCye50ffOqE+/P6o/5tQ4q9Xc1xzk6j2M5s+viJII8LCxQZtkARmAFxXu/wA+R8rPGnPWem+cq4yNGyMSrKAe4KkUw5FH/p+BUKYEi2jvCJJhEpjpULgBVLEFiKAse/citF9Wi+lwRmEqysVkCvYWRcT6W4J7m+QeVF6o91KL39DSqcWtvUZ9P2IhiSJbpBQs2fxP7fhWke36fuRu8yRhmzF/MPqjIIWLy+wKnHn+rd2xGiINtNBssEOcyBitcgEsWCrlwcVOK5cekXQ174dkmdZPOEgGdRmUKshXFbvEDjKwLAP7Ks93FU/MhWlJ2i/q8zvDINuwaRSAQrrkOQXW7pXKggXXJ9tD9K3bQwk7tvKBc4CVwzhKsBms5Hhj3JC1fbhV0qFdlu4YJJg7yRtHCAmFIhDes5HJj7HgWG454L8QbiOTdQ7cTGGcRvIrABlw4DKQTRJAyB7jyz7WDbRka11vT27fcasaei9vMG67sQNwkvmFlkeOXBEVnJiVTaSFwqpQW/mxr7XDXqkP03bxtC45ZZVzUlWABoOvBr1X8mUHmq0FsNvtNzFHt8JCIkVkyyjYofSHDIQQDXI47ixyNXde6oNkkSJ5ccdEBnBwGIGMdAj1MDwfgp4J1klFKUn9L8vyaPU3GK+pedBXT4l2W1AkewtkkKaBZrxVRZq2ChR8vw12m+SaTbFCfTOysCCrKwgm4IPI4o/MEasEK7rbr5qFRIisyWQyNQar4IZW9+ORqjbdNTbvtVTLmdmLMcmYmCYWT8eB8qAA1rTXHFGaabt82afU1NTUGhNKetsA+2JNASsST2A8ifTbSnragvtgRYMrAg9iPIn0IfAL0zrUc5IQMDiGplKko3ZhfcH949wL0yB0q6X0SHbkmMMLAW2dn9IulGRNCz2+Q1cerxCXySxzsL9lsQx5Cl6xDEEHEm+R8Rq0W0vHyeecU34LLt/KqRszkYKpLWLGIH+Pbt76R9O6ds5l3KRxeV5pXz0CmJmscWPZWBPb+t2N6bdbnhWF/pBVYiCrZe4PGI9yT2AHPw1jtn1sRGtpA4V3UNLuGdmYCgKXImqJoFhRYmvjWWTTJbqvyejB0880HpTb/AF/sn2SDYTTCxI2aNzwwUWtjtYs0f6x0b/sv2CT9KjSQWPMdhRKkEMaIKkEfsPYke+sh4ZlkOxWGORkDmSqNfWWMSTV9wARdEMbHOrfCW5n223TCR0LEnEhSFSzQxYECzkxqibXn4e3qcuPTkcn/civTdBnnOCgvqTaf2PrccMW0gIAxjiUt7saFsxJNlmPJs8knU6d1FJ8guSshAZGFEWLU9zYI+fsR3GsZB4xkKmPdRJLGwKuYwVbEijaFiG4u6IPwB7a1fhnbbcRZ7Ylkc2WLs7EjimLEsCvbE9jfGvBDJra0VRr1PSZOnv5qd9n2G5b+fjpPN9jqH9pf9GLQnivrUu3KCMd0cg+U8uTisY6QjEtZ+ZrjsdEliYt8SKJKkj4HyYrH7Dq7km2vIwx42kpeYym6jGsgjZ1EjdlLUTfbj50a+NHRIOkXU/DnnT+Z5rqpaNnjGNMYza8kEqOADXw4o2dPBxq0XK3aM5qNLSyrd7pIlZ5GVEUWWY0APmfbWS3njoGxDAzj9KRvLB+BChWb4/aCnjSvxb1M7ncGIX5ULVX6cg+0x+IX7K/A5H4EX7XYIqhn4Hvry5eoerTH/k7nSfC8axLLmu3wkZfwP1x4dzv5RGrGWdAylyAMnnbg4m+RXI02/2XdRjil3gkYJ5m4xXLgFrc432s+w99Zzw9HJFuN2HK45epsRzIS+DLYoAK7P8A3b+dHQoZK3ay44mQoQVHMtksRfZQOKH6Y1187UY5Ha4icvD0qzSxw0tam1f88u597DazPW9/uY5gsSOVIUqFjyWRixDh3o+WAK59NXfq7axPS+q7nbio52xHZX+sUfIBuVHyUgadbPxruFP1qRSD3wDRt79rZgTx2JH465H9TCaq6OjP4L1OFtpKSPoCf99VJ9+f1R/zaG6N1eLcplGx4NMrCnU/Bh7Hm/cH2J0Sn35/VH/Nr1Npq0chRcclPkQxQ7aaDaxTFS4iRkTzMH+x7YsGIIBse9HRHXXeGKMQK4QEK3lRq7KmJxxUqRVhRYU0Ph30q6b0hHMB+kAEpDM8NqXLIiqrDnJU9K2KN0eeTrSdW6gIFU45M7YKLCgmieWPYUp+Pw99Zv6ZN7eppxKKW/oTpDSNDGZhUuILjgequex4OlPib6TkvkCQqVYDAqMZbFM+VWle3I5Ng8as3jHfbRWhoHO8JfsMUcqyOVv05KeQCOAaPbRnQNi8ECRyFS1sSFJwW2LYrlziuVDgduwHAl3Pwq6rkheHxbXfB898W9KlfrG0ubGRxaFVtY/L5Aq/UC1k9uGrVPUdjKfEEYMo8xgJQcbVVVHqOr5BVKPzYnTHxN1SL8rbGUElI1lsqCboG8f0hz3Hz0u3HWll67HPCpbGFgFe47Ijk+INd/h7a6cMmy/2M8vyZt3T5r3NTvJoemufJiH3eRzkclkDUI4ssuRzxwLK/HjTdU34hiaRgSFHYVfJCjk9hZHJ4HfSGLxXA5C7iNomU2pZfMQH9JXC2p/EL+3VR6UdzuBPHJBLt2dWLgl3xVQjQClKGM0cgW/ONrdHXJTr6N15LsdCeKSa+Ymmu77hk3VZJ4JPJQiSOVUcRuGJWkdsHIHdWHcBu9c0dW9K83/dPPBD+e9BiCwTyp8AxHBYD5/jzemm02iQpjGiogs4ooUfEmh76S7Dry7ifaqEKkv5i2ytaGGcC8T6W+I578E81bhrU96M1velbWbPU1NTUliaTeItysXkSOaRJHZj8AIJyTpzpP4giDnbqwDK0rAg9iDBOCD8tCHxuU9O6sk5YBXV0rJHABAa8TwSKOLe/sRpR17ZQwMd25kNOriEEYPMKCGsby9KnvXpsjvoqttsOFVgz2SFEkrkJ7myzYrkOPi3HJ1mPHO98yeJQbRIxKpHIYyFgD8/SnHyc6zyTSh46bRt0XTvNnUIWk/07lcpLn6TuTm5HoX81F9lUe3zPc+/tSPqXVObY/go/n8Oflq7c7osAPYfz+7/ALazfUoX8wkgkHsRzx/P/XXLnNydn3fQ9Fjj4XsHt1Jm73x2sk/z/wDvVzbxicmN33PvpPCD8D+79umu02hb7VAfPVNTZ7smLFjWyQxmjoA/EaO8GdRaHeBAfq5ziw+EgHof5HjE/Gx8BoDczA0B2GufD8Rk3e3UXZkDcewX1k/hS/4jW2CTWRUcnrsUZ9JPX2X/AIfYGFfzWlU/3fUP7S/6MerurdVEGAxZ3e6VSo4WsjbEAVko+djQUG7Wbb7yVDaPgyntwYYiPw113JN13PgccXWrsaFtLuub8QQSS/oqSo+L9lH4liB+3TBjr5t4u6x9Jm8pPuomIu/tyi1J/sobA+JyPsp1XLkUI2a9B0kupzKK47iPaMUr3IHJ+J7k/tJ0TveoM4omlH8/99H7PpwxyPw1nurzAHEe/f8AC7/x/wC+uO75Pv8ACoTlpiuC1t3lQoV+4nsBf7AB+A1Y02VXXHw9zQFn4mlA/wDxGkokI0TDNeqvJJ9z1vpIRqktv3Dxq+KO/wCfw0LEONF7d9DGexd0zenbTpIDS2Fk+cRNNf8AZ+2PwPxOvp8X3x/VH/Nr5F1NrR/f0tf7tfWdnfm89/J/xsX/AI66PSSbg0fKfHMUY5ozXLW5mem9HESRbp5fqY0G4KhLbIRYn139mvzav2uuNNoN9Du1ljmiAEYV3WTFhibZWtSQKwPvYKn5HRnR0B2sAYWDCgIPuMRY/drnY9KgjV0ijRUewwXseKonueOPl2GvSoU/Dw+ThPIpLxcrg86JvIHXCAFVRR6MDHSH7JCkD0mv8D89YvrO73UEsiZEySCQFhKWHlsTg2HaIovbgGxQyBZhsOn9JTbB2jzZ2UC3YuaXIqo+XJ+ZuzevnPTepUhZvU8nrdjySzCyT+HavYAD215883GC1c+h0/hnSrPkk1ulXPJZGglZD5frhVlVizAKGFEUDTcfHVWx2KifMBRMFrMljwQV+zljdE+3vruYPGM1IGVcfz8tCyShTkD6vfXj+fkXd8V7H1K6LFO6it3fuu4bLK0TsXpieBXA/nnRHhjznk3KQHHOEs1Ep6w6BfUOUZkMihu4xB/N0m2rPuZFjS3YsFOAvCzRYnstCz6vhr6J1KD6HEq7WNkjL/WGNPMkrE0aIYsSQoLGz2+NjXp4Peb4Rzfi/UQjFYFTk+/ZUddMnk20TfSFf1y1FEH81wuF45M1Vau3LUAe/trvpsO3z20u3jRBJMxakxYkQ7gEN+BsV7G9XRbL6TtovpKEOQGIBKFWogEFTaGibAPuRzr3aCEHaLAU8tJmX0NmAfJnJBNnmzfJvm/fXujFr7V7nzDkm/W964NPqampqSxNKus/b2v65v8AQm010q6z9va/rm/0JtFyRLgD6x0ePc4+ZmCthWRyjU32lsexofu4rWO8dbHyponAqNoliX2CtGWIX48o3/LOn/R5N2dy3miTywHyzwwsMPL8vHmsbu79r5066p06PcRNFKMkYfgQe4IPcMDyD7EarKEcsXtTf7GnTdTLpc0ZN2l+58l/n+f3ahGmfVPC25gJ8sHcIPdPvAO/qT3PzW7+A7aSTbjA04wPwcFD+5qOuXPFOL3R9zg6zBmVwkgjXjGtCrusjSkE/Acn9w0z2Ph7dTHiF1H6UgMa/uIyI/BTeqxxzlwjTJ1ODEryTS9xbNNfyGt74F8PNEDPMtSOMUUjlENE3/WYgWPYADveiegeDo9uRJKfNlXlSRSIfiq2ee/qaz8KvWh2e9ilBMUiPiaYoytR+Bo8fHXR6fptD1S5PlPi3xj+oj8rCvB3fmVdU6bFuABLGGA5F2CD24rkfD53R0EYwsW+VQAoKgAdgBDEABph1DqCQgFzVmlAVmZj3oKoJPAJ4HYE6XLOskO+dGDKxUgjsQYYtel17nEx6q9A3xBujFtp5F+0kUjj42FYj/Ea+UbX0hPkAP2Vr7BvIQ6ujcq4Kn8CCD/gTr4/Nt3hdon+3GcWv879Fh8mHq/bXcHXk61Okz6D/Ds4apwfLNPBODER71rG9XgIYsO3v8v5/wDbR8e7IFa4Y331z27R9N0+N4ZN+YkAvRu3j1Y215tar4H/AL6uih/+BqlHtnlTR2Br0N/P8/zzp0mwqHI6QMGYhUGTMQqj4sxAA/C/8Bq+l7I8KzRak3wuRp4d6cdzuETuiFZJD/VBsL+LMKr4BtfTIR9cf1R/zaF8P9ITaxLGnJ7u/u7+7H4c9h2AAA7aMT78/qj/AJtdfFi+XCj4fretfVdRq7LgA2cHmbKOMMVLwKmQ7raVY+Y0F0LpbbRZ5JGT1BThCmCKI1PIBPLG/wD0qOavS/pp3eW3Ch/LxhxIw8rysF8wOD6s7yo/2K4y062fXUlk8sBgDli5xAYoSGAAYkdieQLo1qbi5W9mtkebTOMWlunuwKPxOXjmIjGcSJJ6X8xSrkgElVBsUSQL4HBPtn06MN6ks0GAkVyMktYdx6QxIUkiNrJBZSQSvN/m7vZ7KOKxHGqAnI4KFs/OvfSPoG/3Mk7LMrhcGyyjwVHDjBUevrAVyN89gbFgGsoN0pu/b+Ua4czxtzxbNev8swsXSN1K+AglDD7WYwVPxc8ED+rl8r082/8As6ZmBk3QKe4jiKk/EBzIa+F1f4Htsuv7cPA6eYseWIBY+k0Q2JBPIaqI+BOhejdGaOGWORh9aWJEYxRMlCEJ8O2V0OSeNUj00Iy4v1Pdm+N9TkhtLT2pfqd7uIPtTHs2SlpQI3oBVIyQMptCVBF9+dVdKlbbwE7piuUhwWzKyKQKQFQS5tXbi6Bq6GhItq2wSaeRxKxEaABPKQKpxUnlqAMllvYDgfG6EjqEQNmJ4ZWUPEwYZBeSuS+pSr0QRwyke16vbv8A1Vxexza2rmN81uOJAk8JVWyjlQgMp7qwq1P4HSbpnR2gnheSUSO8gWwgjUIkG4xFBjz6jzfwAA0Nv/CjFoxE6hEVFDSWZExYuXQgVk989ua7j0jQ7z73a1/5x/0J9WrU7kt1wVT0qou0+R3qaw3UeuzwTyUxlGbBUX/hqF7yxFAyxLjkJVY5FgKojVB8XzJNIz4mERkBgpEbMv0gh0PJ+s8tFok9vTd2ZLn0DSvrH29r+ub/AEJtZbpvijdZiN1jYmVgSRhx5uAjHrvNY6fsbDpxVtpp4n3KyeXFIkyKXkUvgSMTBMuSsuX6Xv8Au76EPgabLeRygtHJHIAauNw4v4WCef8Avq86z/hnaIpkcbhJ2cICUxAAQNiMQTz6zf7KArVXXOgyy7hXRkx9HqYHzI8GyJjoV6vfkfOxxqdUtKdb+Rj8uOur28zno/QZIdwZWePH6zlQRJJmwcGQ9vTRHF33GIFHS4X3H/xr1NCdZgd4ZEjbF2WlayOfxXkWOLHIvUqKiqREpuct2E4V7V/P8/v1nNj0WZd35paPDJ2zBYyOGBAjYFcQq3wQx+wvAs0b4Y2ckSOJMVybJI1YsEWgKs/FgWocerTmtRp1pNqiXN420nZXuoA6OhumUqa4NEEH/rpT0PoRgZmeQyMVWMWoUBEvHgd29R5/cB7ndY2ryQSpG2DspCtyKJ+Y5Hwsci+NAeGNjJEknm4rk+SxqxdUGKjgkDuQTQFc/EnRq5rb3EG1je/sFda6Uu4C2zoyG1eMgEWMSOVIII4oj4aB2+1WLb72NbxXECzZP1MfJPuSedE9R8QRwsVcMcVDOVAIjUkgFrIPJU9gTQPbXM49HUP7S/6MWnht1z3LQ1pJPgdHWe8TeG03QDA4TKKV6ux+iw/OW+fiD27kHQt31l/EvXJYJlRAD6VZVKMxlcsQY1INKQAPY/bBqgbZHFR8XBHTvJHJeN00fPN3tnicxyqUdasdwR7Mpr1IfZv2GiCBWkld9fUfEvQU3cdH0SLZjkqypPcH4oaor71fBAI+Xb3bPC5jmXCQe3cEfpK35y/Mfto8a5nUdO8btcH3Pwr4pDqo6Mm0v1LwwOj+nyKps6QlyNerO3x15lI60+n1KrNH1bq2S4jga68C7Hzt2HIOMILnj89gUQfjRc/Kh8dItjtZNw/lwrm/c39lR+k7fmj/ABNcA6+r+HujptYhEvLE5O5ABdz3J+QFAD2AA17elxOUtb4R858Y6rF0+F9PjfifPoNVHbVCffn9Uf8ANpB1Hokr7pZVZMQ8bZEkSxhCCUShRV6N2R9o2G0+hH1x/VH/ADa99t3aPk4xSaadlXQh/u0H6pP8o0q6vFDs6mSONXd8TIxIVMrLE0eMiAOKyZl550u6P0mfPbygr5eMb55tnh5SqYsKoqSL71zfeta/cAVRrH3vtXz03kn28v8AsbQkt7T5X7GW3Ms2828EsS8W+UYkaPOrRHVhRK8ZAe4dW7gaI6mNzHt9uoMjuKE7QgM59B5AdeQXAs1fb4khzLNcTPFi5CsUAIxZgOBY4q+NKvDPUJpTJ5gbEBSrvEYTkQclxbuFoc/1iLJGqOKurdtc/b9DRTdWkqT4B910ifcwwM7IkyxssgeMSKc6ysBgA4xHY1yw/Crq273O2McUCyOFjQIfKaQSuDiwkcD6sUFN8faJsgEab9M66ksnlhHFhmRjji4UhSQAxI7isgLGmnw+Nft1KhGSbi/f7EPJKLqS28vucOFa14PHKnnjtyPhrPeJOgPKUEIiCqpQK+SKhYgiRMFPrHb2+TDm+9t4fZd155dSod34WpDkpXBnvlATx/YQcVrQtq2nWmpKit6JJxdgfUfNWBvK9UoX03Vk1V0eL7nni++k/RJZmeDzRJj9IPlmUKshH0ea7CgcXwLAPf2o666Ltt2u4Yy35dSAsZSyuxceWUT/AIdIDdBe9ervpxux9btf1zf6E+oXi8W69C30vTs77jvU1NTQueaS+JnZRCUXJw7lV7ZN9HnoftPGnes/4v3ogSGUjIJIxq6v6ib39h8T7DnS6Ao6Le6LncRBwuBWSSDy2LG81AbmlpaPtlXtpt+SMR9XLNH8g+a974WXML/+Nca46H1QbgSWqgxvgcHzQ2oawcQfzqojitAeIW3nnKIBIVpMShjCB8zn5gbkrjjwL7Gua1EZJQTVyKSUpZHHg46gu/jLESCSLJKWKILMFAbK8rU22HYWBdAacdCaUwoZ/vaN3V1Zxyx4yxq64u9H0NQj9mrqPi1WZSyXHTRK0i8UNuBgYBIV9WflYBw1DD7fGP2rr3q+L0PsF3n0v1hvLDSFmLqY3Qg+WEQG0YemzQunu7GtI3/zqPri1uia+XJPZlGwL+VF5teZgvmV2zxGVfLK/wDDV+Y7e5+fOul7azW58PO27E3mIFzSS8T5q4AL5at+g1c9vtvwe+rSbSVKyIqMm7dDPfdEhmcPJGGYUO7CwOQGAIDgHkBge5+J1TN9jqH9pf8ARi00ZwBZND4niv5utK5fu+of2l/0YtGkWg2+R02vNVSzqGxLAMbIFiyPkO5Hz1ap1Ywaa3PMdA9U6VFuVwlRXXki+4PxUjlT8xphrgn+f5/njQmEnF2uTC7r/Z0tnytw6j4OgkofiCp+HcnXWy/2dRgjzZ5H+KqBGp/dk37mGtwpH8jXRGsvkY7vSe9/Fus06XkYH0zpsUC4QoqJ8FFWfifcn5mydGagGvDrU8Dk5O2QLqhPvz+qP+bVytqlPvz+qP8Am1WXBfHeozG82U8m22vkgsBCAV80xeoqmD2OSFpuP610Tp3uunNNtjDI/rKKGcDuwok48WCV5F8gkaXyCU7CDyAxcJESqsFZlpSyqx7MR78e9EHR/h0TeRU9521BiGYIWOCswJDMFoXfwuzZNElra33XsatvQnts/c46B0xtusmbhmkbM4pgo4C8Cz7LyT3Ohdj4i8zceSFABaVQQ5LhoyRbJjwpxPN8Wv6XFXUOo7hd2saq2BaMKBEWV0NeY7SV6CttQsfZHByGm++AjSWaOINKI2IAFFyq2EyAs2QBqI+UNkiXzct3I52nRoYpGkjjVXa8mA+JyNc0LYWaqzyb0sHQZPpnnZpiHMhaj5pUqU8q+2A4P4AcX6tW+F+rvuPMyKuilQsioUViQclpieVIHv713B0d07rUU7UhN4hxkrLkhNBlsepfn8x8Rp/lzS/HYq/mQbvy37gkfiFGmEQUgM7RBrF5oCTa9wPQ1H5dqN6EeXdDdVjJ5QcsT6PK8nDsPzs8gPnfy07j6bEJTKI0EpFF8RkRwKv8AB+zQvVuuRwNiwc0vmOVApE5GRsix6TwLPpPGjTS8cq3+3sTFq6hG9v4xNF4yBH2E58sg+baAOGIzbD0kBCKANlgNNOn9R+kDZSgY3M4q8hYi3C2rUMlNWDXYjTNdlEQwCJixthiMWPeyKo/HVW5QLJtAAABMQABQA8ibSMZr6nYc4N1FVuO9TU1NSaE0q60Lfaj/wDmb/Qm010B1bbK6hmkaMRkyZqVGNKyknIEVize2hDFm73ce1CIsZ9WWKRhRwKLHkhQBY9/zh8dF7PcpNGsim1ZQyntwR/157aSdV2G0n2ybibey/R/Syy5RoAGIUepYwQCSAf8dM9p0tQPLj3UwEZEeI8oBSFVgv3X6JU/t1Kk9T8ijxpx9RWN7uvpmOMnlZkfdjyvKxvLzKvPL2y+WNc6Z9Y6sIcBizs+RAXEGlqzbEAdwKuyTq78l/8A3c374f4Wl/WugQMo+kbmXEMoBJjBDOwjUWsV+okL8Deq7pPS9/UtpTkrW3oM9luVlRJUNq6hgf6pFg/46S+KujS7gqYzHQVl9ZYYEkESriDbCvkfgRZ03To+ICjdTKAAAB5IodgK8rjXH0IeZ5f0yfzMS2P1V4ggE/dfEj9+rSqUaZWMZRlqQZCtKOSTXc9zpbD1qNpvKGV5MgYj0F1BZkBu7GJ9gPSaPGjj0dv6TP8A8r+FpdH4LjWbzhPuPMsteSUGYUzBfLxDEXzXufidJSe1ERx86j3xF0x51QIUtGyCyC0bgrTV8LBBo8gcc2Aum7Iw7XdxFsimIuqH3MfYeyjsB8ANPfyO39Jn/wCV/C1y3S0SKcPJIRICzyMVyFKFsUoHCqPbUNRvV3LR1JaXwJt74dZ9153mgIZIpSClvcZFKr36UNcivzmH53GiQcaS9K3EO5DGHfyuFUOfu1pGvFvVCDiaNN24Pw1fsEScEx7ydhQPaMWp5VhcItCOzDg0aPGpioxuu5WcZyST7DXSbxJtZZEURU1MCyFima0RiSPgSGrsarRO72giRnfeTKqgsxPlcAdz91217BsA4DLu5iDyD9T2ur+6+OkmpKmRDHKLtHnQ9vJHCiytk4u+S1CyQuRFtQIGR5NXo/Qn5LNX9Lmr4/U1/pa43OzEaM77yYIgJY/U8ACz/wAL2AOpTSVFZYnJ2H6F6nAZIpEVijMrKGHdSRV/su9Reksf/FT/APK/ha9/I7f0qf8A5X8LU6kFikmKfDPSHgzy8tQxWo4rwGIrLkD1N78fmjvpsn35/VH/ADa8HRm/pM//ACv4Wrtp03BixkkkJXH14cC74xRf8dUSUY6Ua1Jz1MyvTfEKqsEWBICwxs2QBDuilaSvUtMLNiuaBo6u6rs9025Ux5YXHiwkxVFBHmBo7pywvmj9odqs9dL6fs5pah3ReWFQAQIWdUFoMWMNlQbFgkXYvRUM0LEAb6b1VjYjAcG6ZSYadTX2lsdudVpy2k+/Ytst4rt3OvEe8khjVoweXAdsS+C0fViO/IVfgMrPbXmz38h2hmaO5FR3CAFS+OWNDkqXABrkjL3rR56Wf6XNx84f4WqZtkqFQ28mBdsF+65ai1fdfoqT+zV/7rv2K6fClQB4Z6udz5gJRwlVJGCEawSVok8rxfPOQ7HQO5SLpzKYxRkBAaaRhGiJTYA0au7A/qE2cQNaL8l1/wCLm4/U+/8A/VqrddJUlUk3MpzJxDCFrIGRPMPsB3/D46o4+HnfzLLaTfZ9gDf72aXbQywq/rwd0UqJMCCaBahYJWz3oGua1ztOijcRRNvI8pVvuxU45Eqr4EK/FWDak5caa/kn/wC6m7fGHt//AJa6/JZF/wC9Tcd/ueP+Vq1K7ZHiSqOwq8S/SRh5IlKevIRMofPjA2/GP2uPjjfGjEzvY+bXmeZ68e2f0ebKvld6uXYhiwG8mJUgMAYeCRYB+q4sEH9uqjBFHPEJN1Izq2SI5SrYNELxjH6ZAs9yPlpW7d8kU6SpbGg1NTU0Lk0r8S9MbdbeSAPgJKV2Hfy7GYHwYrag+13zVaaamgMq3hitrLtnlDxPOsi+YoPpMqSvGwFK2ThwKAFOBRrkOPwawLgThxk2OYt4lPlYFSD94qxYhjzWPwNvfFvT3n2zRoMm8yFqzwJCTRyNTexxU1867azEPQN+skr5n6z7FTEMjUojaQ95QigqQby783wAXt/A6qUZ2jYLHCnKfnRySyO3J/PEgB/s83oWDwLJ9Rc8ZEQi9Qjov5b7eQWQefuCLYsfWDxVHvcdG6gwIZ3ZcXEqicqZZCHCuhv6lBktx8A12OPqZ7zpu6+qEbEBduEXGTAJMK9bDtKtUKIPY8c2ABur+EhJLJJ5keUrscWB5Voo4QLBBJVksV+mQKPOj+i+HTBuWmLK1rIt4nNs5fNBZiecR6B8gPw0lj8N7ppds7l28t1ZvNkDlQGiJxPcglGbknk+wIA3g0B7qampoCao30HmRul1krLfwsEf++r9TQGN8H+EZNkJM5kYGGOEBVcJUefrYSSNbHLkChQ7aql8GFwq+eI0pR5cZbDy6YSYKzExK+SelTiuA9+da7qUJeGRF7sjKL7WQQNYja+H94rRt68EUIY/pBMhSos1Et2AzoWqxwK4yoAdP4CkaJkadWkcFnmKfWM7RsjjvxEzOXx9uR8xcfBRcS/XK/mBwCcjjcZhKCmAKXbYmxd8WAw4XpHUqUGViwZS7CYgPEAlxKPzJLD/AFtAnvYy9JGw6LuYtrBGMhjPuJJUWYq7RyPO6Dze5IMkbHkXie/YgHbnw+oVFLoka7h5scQFxZHGIB4BDPnfxBOk7eAm8op5kbExGE5qzISVVfPxy++GP2u9MQSeCKd/4a3ssRWR2ke3vOQFCTFPGGQVa/eICOBV8GrP0FBwNASNaAHwFa61NTQE1y62CPjrrU0BnvDHRZtqFjeWN4YoxFCFixcKOxdixyNADgAdzWgovCByTJo/LVlYxBWMTEZ+oRsxWInIcKK+N0K1rawMHQeorGo8+XzPIQZeeWXzcGEgbMEnJyCGA44qqogcjwMwgdBuIzKyywtIVPaWKOL9KyylLAJ/O1duPAvmKqrMq4tblFolrnb1UebE4BB7qGHZtWr0CbyHHltZ3q7gL558zyxhf1t3l6T+d2oWNA9N8O9QjEp8ypJJM1dZDirYwrnIvHnUsZWj3xv8+wAwi8HU6vI8ZCyGR7U06ks2LAtjSlqUkGgOKsg2bnwxKYdvD5gYptn2zS0TTERsHotZRjFiyg2Qw57nSvfeH+oSROjM7I0BjMZ3Bs7gqAZs7+6PI8rtzeI7ad+I+n7yR5DA7C4gsRWXyxHJ68yy0Q+QKAEq2JW6HuAHuPCAZy2UCOZA4jRMVKCN08siyWFnzPhkl0Pb1PBTKFxePIZZFo88wXiYAlyx9IioE2RYI1XtvDm4+l7WdixSNyx8xwzhfL3KBbF2AZlIsk0TzxrbjQGFg8CMsaoZI2oU1qwDfV+XfBsFaBXmwCwBHBFv/wBISIfSVazGpejmQu4G4MkjEkswC4jubIPY8bbU0B5eprNeNNp1CRYvyfMkRBbzMq5FDGrRve/hrLfkfxD/AEyL/wBH8HWsMSkr1JGcptOqZ9OvXMkoUWxAA7kmhr5Cnh7rp3eX0gBgqhpbAjIskKUCjzCPjie9X7De9X6buJNmschSeYSwO2KiNWCTRyNSsxAOKHueT8L0y41Cqkn9hCbl2o0CTK1UQb5FEGx8R8td6xa9G3Xn5JcMEkpdo1cDBajX839JkZyFP55517s9hvgI/NaVgOJVWRVLSYkB0bKwmXdeB29PBvI0NirgkixY7j4a61gdj0XfxKyKWxClUCyi/N9WMhJNmME2VPxHpNEaZ9P6fv1jlDTXI0LhWZslE+cmLAfmrgU47cfG9AalpACASLPYXya718ddXrJ9J6RuPpYnlyCLHIkQkk8x0yEHDUaa3SRrs8EDjgARdh1H0nJ+FS0MgIeYZeY5YMCsbejEDgU1oeBoDb68ZwKsgXwPx1hn6V1IIhSZvNpc8pQy2Ypg9Agj7ww0a4qx7g+S9G3xnMqFlsYpnLmY1GZGfJDWzAirNCtAbzU0u6HG4iAkDhvhI4kbsLNgngm/f93YMdATXla91NATXmvdTQHla91NTQE1NTU0BNTU1NATXla91NAeVqVr3U0B5r3U1NAeVr3U1NATU1NTQHmpr3U0B5WlfiTdTRQNJBGZJEKt5YFl1sBlHzxJI/DTXXh0Bgh1fqSqoeN88wnpgJUhWjidrAY0xMki3h6ceTRGh9h1LqaxKpVy6xgW8LszHD1NYjxzEtiiwtR9k2GP0TU0Bm+tzbxJIkhLFaiDv5Qay0yRux4oYxlnodqs8Ciq2/V+olbaJ81L2nkkBokXIMGI+8kYYYDtnwOLO5GpoDCS9W6n66jx9BZR5LtYaMuB6VK+YkhCEFxYQ+n1Ai2fqPUEbHFnQs4Z/JIKKshRCAiNkWXEn0ngkgAa22vNAYSTe9RZRlmtuuXlQkUimBywyUscspQQR2FVam94Nea6GgPdTU1NATU1NTQE1NTU0BNTU1NATU1NTQE1NTU0BNTU1NATU1NTQE1NTU0BNTU1NATU1NTQ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56" name="AutoShape 12" descr="data:image/jpeg;base64,/9j/4AAQSkZJRgABAQAAAQABAAD/2wCEAAkGBxQSEhQUExQWFhQXGRwYGBgYGBwYGhoYIB4dGBwcIB0dHCgiGhwlHBgcITEhJSotLi4uGB8zODMtNygtLisBCgoKDg0OGxAQGy0mICQsLzQuLCw0LC81MjQsLCwsLC40LCwsLCwsMCwsLCwsLCwsLCwsLCwsLCwsLCwsLCwsLP/AABEIALkBEAMBIgACEQEDEQH/xAAbAAACAwEBAQAAAAAAAAAAAAAEBQADBgIBB//EAEkQAAICAQMCBAIFCAcGBQQDAAECAxESAAQhBTEGEyJBUWEUIzIzcRVCUnOBkdPwVGJykqGyswckQ6Ox0URTosHxFmSC4WODk//EABoBAQADAQEBAAAAAAAAAAAAAAABAgMFBAb/xAAyEQACAgEDAgQFAwIHAAAAAAAAAQIRAxIhMQRBIlFhgQUTMnGhscHwFEIGI2JykdHx/9oADAMBAAIRAxEAPwD7jqampoCampqaAmsN0vxw5ih82IeZKsYQhiqySPgOPSwVAZOfUWFfZ5F7nQg6ZCL+pj5XA+heU/RPHK8du2gMnt/G7s848laiy48yvu1YzUxSm5X08Cxya517uvHeCCRoSqFmxIcMzKjOjWMRibQGrPfvxp51hIIhEDDExd44o1KLXGTCuOAiCRgPka76XweJ9k4VlQkiMTgeV6hEw8zza9lPe+9+16AL33XZIoVkMKs5YqypJmqgKXyJVCxFAcBCRdmlBbSbf+OqVHjjBR2bBssi6RsEksUMLsYtbAjnjgEv/wCoNiY1QQ3CT6VEIKE+b5Fhe3MrUDXN32515vfEm0W2WJTK5U+pApYhgvJq7WzRIrigdAB9R8dNHuCgjHlKUVyGt8mfajhcaoDddrs1+8iXxwVJUwD0xee5EtqIiIyMTh63qT7PAFDmmB056NBBIljbxI0crqQEWlkRsSy8e+CsD3rH4aPTp0SggRRgG7ARQOaLe3vQv40NAE691NTQCrxFv3giV0AJM0KUfdXlSNgOQMiGNEmrrSF/GTRyTRyQ+oSYwrYUsFRHkViMgGRWL3fIIHcHWwkjDcMAeQeRfINg/iCAf2aD3XSIpGyZLNOOCR9sYMaH5xUY5d640BnU8b9w0FMiCWSpLAjYRkYHD6x/rR6KFcc+pbDh8fsu186WBSRHbhZK+s8ht0FAK/YKLWXsT2IBOtftukwRoiLFGFjooMR6SOLHHDfPvpH1Dqe3iacfR1YxhkAWMFnPlncSLVcJTqSfcueL7gUL4xbzmhMIEocR4mUYZ4zSE54XXlw39nua+ejOt+Kxtm9cR8vy88w3diHYItAi/R3YrwbF0aA2nibaSLM0sSYhWdz5eWXlZmSwVslcDR9/bvonZeJNtNILixnDNEuSqWA8x4l9QshWKHgdr50BTD4wb6Ydu8ariArU2QD4ySWHIGS4IorEUSfhofpPjWWVlUwoGkJ8tfMIX8ysnwsGmPIHJoVrQ9Hh28+3RhBEEIopgpClWOS1VemQN+3nRh6VAcvqYvUAG9C8gVQPHIGK0P6o+GgEfh/xd9KdAIcUcsqsXBOSokhtceBT0CCe3z1qNUptUBsIoINghRd1jf40APwGrtALeu71oUVkGRMsaEcWQzhTVkC6PudZ1fGjI8scsVP5jiFcgpdEGUl1kLRaY0TYZe3Otk8YPcA0QeRfI5B/EHSXxBtYkQymMM5BiUWVBaYrF7diSVBeiQAdAKofHBMvlfR2Mi4tJi2ShX8sqVfABiBKCQcaqrNi69v4ymaWNTBGBMkTRDzjeT+e3rby6UYbduwPND34Oj6nslWMLB6UyaKob4T7cicexHJHJte9jXKdb2MoFRBgfq4wYR61zK4pY5XNL9hwD8DoASHxxmI2EBWORgEbMMxGUKta48ffcUTeJ+I0zg8RM+1G4EIJbyyqLIGOMmJBOKkggNZVQx44yvVK+I9mzUIyzB8QBFznmqEf1WD4jmvs3zjYF2fiXZy+bENufL+3XlLi4EcUzOy+xHnJ9rm+fwAqn8cZIrRIuLSxxK+WdsfLZ/TQpMHIDk96scjXG98cMGhwiXB4RMxzthkLCgY1Y+ff5aIi8UbIyNUS8BUD4x+pgz1EOfzfKy71xx21TvOv7RRlFtVePGWZmMQUExKGerWzIA7D8QR8aA63PjsqVUbcEvG0y/W0PKVZHtvQcZD5RGHtY571sNtMHRXHZgGF/Ai9URbKEgsI4/XbE4DksKJPHJINE+96LVQAABQHAA0B7qampoCaC6lv/Jw9DuXbBVTG7xZz9tlFUh99G6VdZPr2v64/6E2hDOR1lv6NN/eg/j66/Kz/ANFn/vQfxtIPDfh19s9tIrKqeWMVxZxYbKU36n/92Y+9aadX62m3IDBz6S7YKDig4LHkcfIWeDwdE6jctism9VQ3J1KczBAdtOCjrIpvbkgr37zdipZT70x5GgfybBQA2EwARYxTxD6tVKqhrccpiSKPB970b1zbvNAyxsAxxIuwGAKsVJHIVgKJHNNqnw/tX28TecUX1M9KxKRpQ9ILAGuC3IFZUOBqf7qr3I1eG738jz6JFQH0CWgbAyh4Pmif/wA//wA0Bv2aH/Jm3yv6BN9otXmRAZHu2P0irNCz8hpn03q0c+Xlk2oBIZWQ014tTAcGjR+R0p8RdDmnlDoyY4qtteURDFi8dD7ZsDkj7I5I41De1x3EZNyqWwz6ZuGiQqNtOxLu7EtByzMXb/j8CzQHsABov8rP/RZ/70H8fVo7e+q4t0jMyh1LL9pQwJW+1juL+er6UU+YygeIbYoIJS4AJUSbbIA9iR59gatXrI8udzFKph4ZD5eROKuMakK8hh3YaS7fw6y7kTGS0V5JVTEBi8gZWDPZyUZEgUDwvPGipvu+of2l/wBGLVFfdGupXs72GP5Xf+iz/wB6D+PqDqz/ANFn/vQfx9IOsbTdNug0WXl5RlWEmKIoa5QyX6ywuuD3HK1etMnbUx3b2KzlpSdooPVn/os/96D+PpRudokjyM+03B8whiA8K0wTymIZZwaaMKpF0cdPiNTvzq2lGfzWZ2TpO3Ksh2EwVsrAkiF5ZZg1uOVbNrHY3q+Hbxo2abPcIxJaxJEASSX5X6RTAMzMAeAWNd9PdcsNNKHzmL+mbkwxJGu1nIQVZbb2T3LH67uTZPzJ0V+VX/os/wDeg/j6vGvTppHzmDnqz/0Wf+9B/H13s+pF3ZGikjIXL1mMgi64wkbn8a76o6h1GOEAyNjlwBRJPFmgoJ4Hc+2vNtKry5KQVMNgjsQSCCPlWquuDSMpPlHm266zorrtZyrAMDcHIPI/42qep7gzxtGdtOt0wYNt7VlYOrC5q4ZQf2aUbrYSy7XaeViwWMZI7tGptAA1qCSVPt/WvuBptt5xtoIxPKuQCqXNku4HNe5PBP7CfjqO7TXuS5bWufIXb4baJcpdrLGtmi08SAZWWVf95GKsCSVHB9xxwQNrCVXHZTUBalJIRVt5lqV3HHqJNj4/DXfU+njciJ45sGUMUdQHUo4FiiebABBv2/EE/p+1WCKOJbKxqEBPegKBPz1KT1PyIc0o+ouhgiQjHZzimzC+bEVD3kWCnc1kTyTVk8nVQ2G3Fn6BLyhQ+uH7JCg/+I71Ggvv6B8NU9a6DJNuBIrJj9X6mBLx4MSfLI7ZA0e37Rxpl13YtPAyIQGJVqYHE0wbFq/NaqP/AL9tRT324/JOpbb8/gDj6fCOV2W4BJyyEseWV3ll9JvLk83+c3xOuN506KRXH0TcDNGjJ8yE+hwFkoHcEBmUAFqv376L8P7cbeMQvJHmzO6opoBSbxRTyVH4dye3bS/rPStw24EqsojBiOTSOrRqjFpAFAxIce5Iu6PAGobainXsSn4mrH46qygf7rMB2Hqg/j69TrJMkaNt5k8xigZjEVBCNJzjKT2QjgHkjSzxH0x9wqYeWcSThKLjYEUDwD6h3Bo9z8jqza7QxDYxs2bJJiWN8kbeYXzZ/ef36ne2q9yFLZb7+RbufF+3jOLl1P112vbybL3R4tVLL8QDq1/FO1BjUyqGc442CVOLucq4UAROMrq0IvjVO+8IQytOzF7mkikYBuAY64A9lYA5D3yOgd54AhlYtJNK1iuSt0VmQ+qrJx3DiyfZfgbFzQQdYgdlRZULtdKDya78fLVPWft7X9c3+hNqrpPhxIHZwxLOpVqVUvtz6ADlSgZEk/PgUH1PprRybfDcS0ZWpZMZVU+TKbthmeARRf8AOPy0RD4PenddSWTywrAHLBzji+DYtwGLDntYF1eufEGx2smLbquPSDky3fJX0kZg4klTfAPHfQ+16S8MjSpFt3ka7PrhPJtq+8As8mqs1euesK0oTKOeJoySsiBJe4phipJII/qg2B8wTUtLumyi0604tpDxJUKBgQUIsEG1K1wQR7VpfsOqx7rKPBgGTIBwPXG1rfBNfAqaYX21x0zdbaONIhLiAMfrbjZj3aw4WySSeBXPGuum7HbbbzHhCqK9ZzL4qLNepjgoFkKKHwGreJtVXqU8KT5vsW9J6NHty7LmWYKuTuWOIvFR8B6j8z7k8anXOqeQE9IZpHwXJsFvFn5NH2X2Bs18yE/hDxT9N200oADxtIK+C8mM/tSr+YOhfDHX/pfT0l3iJIZHaPy1ThyCcQFYnmlJuxVE6vPC8cHW1fgrGeuact7NR0nfieFJQKu+LsWCVNGvULBpvcaVdK8PtDP5hkDKquqAR4mnYOc2s5ngc0LNnvpt03cpJGrRikFqBWOOJKFa7DEiv2aS7nr0i7vyQoouqhMTm6sAWlDXQVSxFUfsHmyKylpqLluaR1XJRHPUupJDjkGZnNKqjJjQyPyAA+P/AFIGl8W5WSDeuhtWxINEcGGL2PI/A6P6t0iLcBRIG9JtSrsjA0QaKkHsTx20BHt1jg30aCkQqqj4AQxV37/t1L1X6DHorbkfVqalamtDzMA61s2mhkjVsSwqzyPY0R7qao/InQvhrpbbdZAxT1PlhGKROAKX8SMjwOSfmS4I14DxquhatXc0+Y9OlcHel/XN28ULvGuTivbKhYDNiOWxBLYjvVaU+GfFn0zcbqDyin0Z8Msss/U63VDH7u+57698J+KBv23A8ox+Q+H28suWF/ZFfZ7c60ljlT/nJnGSTTDvDm/kmRjIDw5VWKGPNQAcsTyOSV+eN++mrDjXiitdHWcVSrktJpytCvrHR1nx9ckbLdMhF4tQYepSKOIPb80Vqzpu2WJ1jQUiQYqLs4ggCye50ffOqE+/P6o/5tQ4q9Xc1xzk6j2M5s+viJII8LCxQZtkARmAFxXu/wA+R8rPGnPWem+cq4yNGyMSrKAe4KkUw5FH/p+BUKYEi2jvCJJhEpjpULgBVLEFiKAse/citF9Wi+lwRmEqysVkCvYWRcT6W4J7m+QeVF6o91KL39DSqcWtvUZ9P2IhiSJbpBQs2fxP7fhWke36fuRu8yRhmzF/MPqjIIWLy+wKnHn+rd2xGiINtNBssEOcyBitcgEsWCrlwcVOK5cekXQ174dkmdZPOEgGdRmUKshXFbvEDjKwLAP7Ks93FU/MhWlJ2i/q8zvDINuwaRSAQrrkOQXW7pXKggXXJ9tD9K3bQwk7tvKBc4CVwzhKsBms5Hhj3JC1fbhV0qFdlu4YJJg7yRtHCAmFIhDes5HJj7HgWG454L8QbiOTdQ7cTGGcRvIrABlw4DKQTRJAyB7jyz7WDbRka11vT27fcasaei9vMG67sQNwkvmFlkeOXBEVnJiVTaSFwqpQW/mxr7XDXqkP03bxtC45ZZVzUlWABoOvBr1X8mUHmq0FsNvtNzFHt8JCIkVkyyjYofSHDIQQDXI47ixyNXde6oNkkSJ5ccdEBnBwGIGMdAj1MDwfgp4J1klFKUn9L8vyaPU3GK+pedBXT4l2W1AkewtkkKaBZrxVRZq2ChR8vw12m+SaTbFCfTOysCCrKwgm4IPI4o/MEasEK7rbr5qFRIisyWQyNQar4IZW9+ORqjbdNTbvtVTLmdmLMcmYmCYWT8eB8qAA1rTXHFGaabt82afU1NTUGhNKetsA+2JNASsST2A8ifTbSnragvtgRYMrAg9iPIn0IfAL0zrUc5IQMDiGplKko3ZhfcH949wL0yB0q6X0SHbkmMMLAW2dn9IulGRNCz2+Q1cerxCXySxzsL9lsQx5Cl6xDEEHEm+R8Rq0W0vHyeecU34LLt/KqRszkYKpLWLGIH+Pbt76R9O6ds5l3KRxeV5pXz0CmJmscWPZWBPb+t2N6bdbnhWF/pBVYiCrZe4PGI9yT2AHPw1jtn1sRGtpA4V3UNLuGdmYCgKXImqJoFhRYmvjWWTTJbqvyejB0880HpTb/AF/sn2SDYTTCxI2aNzwwUWtjtYs0f6x0b/sv2CT9KjSQWPMdhRKkEMaIKkEfsPYke+sh4ZlkOxWGORkDmSqNfWWMSTV9wARdEMbHOrfCW5n223TCR0LEnEhSFSzQxYECzkxqibXn4e3qcuPTkcn/civTdBnnOCgvqTaf2PrccMW0gIAxjiUt7saFsxJNlmPJs8knU6d1FJ8guSshAZGFEWLU9zYI+fsR3GsZB4xkKmPdRJLGwKuYwVbEijaFiG4u6IPwB7a1fhnbbcRZ7Ylkc2WLs7EjimLEsCvbE9jfGvBDJra0VRr1PSZOnv5qd9n2G5b+fjpPN9jqH9pf9GLQnivrUu3KCMd0cg+U8uTisY6QjEtZ+ZrjsdEliYt8SKJKkj4HyYrH7Dq7km2vIwx42kpeYym6jGsgjZ1EjdlLUTfbj50a+NHRIOkXU/DnnT+Z5rqpaNnjGNMYza8kEqOADXw4o2dPBxq0XK3aM5qNLSyrd7pIlZ5GVEUWWY0APmfbWS3njoGxDAzj9KRvLB+BChWb4/aCnjSvxb1M7ncGIX5ULVX6cg+0x+IX7K/A5H4EX7XYIqhn4Hvry5eoerTH/k7nSfC8axLLmu3wkZfwP1x4dzv5RGrGWdAylyAMnnbg4m+RXI02/2XdRjil3gkYJ5m4xXLgFrc432s+w99Zzw9HJFuN2HK45epsRzIS+DLYoAK7P8A3b+dHQoZK3ay44mQoQVHMtksRfZQOKH6Y1187UY5Ha4icvD0qzSxw0tam1f88u597DazPW9/uY5gsSOVIUqFjyWRixDh3o+WAK59NXfq7axPS+q7nbio52xHZX+sUfIBuVHyUgadbPxruFP1qRSD3wDRt79rZgTx2JH465H9TCaq6OjP4L1OFtpKSPoCf99VJ9+f1R/zaG6N1eLcplGx4NMrCnU/Bh7Hm/cH2J0Sn35/VH/Nr1Npq0chRcclPkQxQ7aaDaxTFS4iRkTzMH+x7YsGIIBse9HRHXXeGKMQK4QEK3lRq7KmJxxUqRVhRYU0Ph30q6b0hHMB+kAEpDM8NqXLIiqrDnJU9K2KN0eeTrSdW6gIFU45M7YKLCgmieWPYUp+Pw99Zv6ZN7eppxKKW/oTpDSNDGZhUuILjgequex4OlPib6TkvkCQqVYDAqMZbFM+VWle3I5Ng8as3jHfbRWhoHO8JfsMUcqyOVv05KeQCOAaPbRnQNi8ECRyFS1sSFJwW2LYrlziuVDgduwHAl3Pwq6rkheHxbXfB898W9KlfrG0ubGRxaFVtY/L5Aq/UC1k9uGrVPUdjKfEEYMo8xgJQcbVVVHqOr5BVKPzYnTHxN1SL8rbGUElI1lsqCboG8f0hz3Hz0u3HWll67HPCpbGFgFe47Ijk+INd/h7a6cMmy/2M8vyZt3T5r3NTvJoemufJiH3eRzkclkDUI4ssuRzxwLK/HjTdU34hiaRgSFHYVfJCjk9hZHJ4HfSGLxXA5C7iNomU2pZfMQH9JXC2p/EL+3VR6UdzuBPHJBLt2dWLgl3xVQjQClKGM0cgW/ONrdHXJTr6N15LsdCeKSa+Ymmu77hk3VZJ4JPJQiSOVUcRuGJWkdsHIHdWHcBu9c0dW9K83/dPPBD+e9BiCwTyp8AxHBYD5/jzemm02iQpjGiogs4ooUfEmh76S7Dry7ifaqEKkv5i2ytaGGcC8T6W+I578E81bhrU96M1velbWbPU1NTUliaTeItysXkSOaRJHZj8AIJyTpzpP4giDnbqwDK0rAg9iDBOCD8tCHxuU9O6sk5YBXV0rJHABAa8TwSKOLe/sRpR17ZQwMd25kNOriEEYPMKCGsby9KnvXpsjvoqttsOFVgz2SFEkrkJ7myzYrkOPi3HJ1mPHO98yeJQbRIxKpHIYyFgD8/SnHyc6zyTSh46bRt0XTvNnUIWk/07lcpLn6TuTm5HoX81F9lUe3zPc+/tSPqXVObY/go/n8Oflq7c7osAPYfz+7/ALazfUoX8wkgkHsRzx/P/XXLnNydn3fQ9Fjj4XsHt1Jm73x2sk/z/wDvVzbxicmN33PvpPCD8D+79umu02hb7VAfPVNTZ7smLFjWyQxmjoA/EaO8GdRaHeBAfq5ziw+EgHof5HjE/Gx8BoDczA0B2GufD8Rk3e3UXZkDcewX1k/hS/4jW2CTWRUcnrsUZ9JPX2X/AIfYGFfzWlU/3fUP7S/6MerurdVEGAxZ3e6VSo4WsjbEAVko+djQUG7Wbb7yVDaPgyntwYYiPw113JN13PgccXWrsaFtLuub8QQSS/oqSo+L9lH4liB+3TBjr5t4u6x9Jm8pPuomIu/tyi1J/sobA+JyPsp1XLkUI2a9B0kupzKK47iPaMUr3IHJ+J7k/tJ0TveoM4omlH8/99H7PpwxyPw1nurzAHEe/f8AC7/x/wC+uO75Pv8ACoTlpiuC1t3lQoV+4nsBf7AB+A1Y02VXXHw9zQFn4mlA/wDxGkokI0TDNeqvJJ9z1vpIRqktv3Dxq+KO/wCfw0LEONF7d9DGexd0zenbTpIDS2Fk+cRNNf8AZ+2PwPxOvp8X3x/VH/Nr5F1NrR/f0tf7tfWdnfm89/J/xsX/AI66PSSbg0fKfHMUY5ozXLW5mem9HESRbp5fqY0G4KhLbIRYn139mvzav2uuNNoN9Du1ljmiAEYV3WTFhibZWtSQKwPvYKn5HRnR0B2sAYWDCgIPuMRY/drnY9KgjV0ijRUewwXseKonueOPl2GvSoU/Dw+ThPIpLxcrg86JvIHXCAFVRR6MDHSH7JCkD0mv8D89YvrO73UEsiZEySCQFhKWHlsTg2HaIovbgGxQyBZhsOn9JTbB2jzZ2UC3YuaXIqo+XJ+ZuzevnPTepUhZvU8nrdjySzCyT+HavYAD215883GC1c+h0/hnSrPkk1ulXPJZGglZD5frhVlVizAKGFEUDTcfHVWx2KifMBRMFrMljwQV+zljdE+3vruYPGM1IGVcfz8tCyShTkD6vfXj+fkXd8V7H1K6LFO6it3fuu4bLK0TsXpieBXA/nnRHhjznk3KQHHOEs1Ep6w6BfUOUZkMihu4xB/N0m2rPuZFjS3YsFOAvCzRYnstCz6vhr6J1KD6HEq7WNkjL/WGNPMkrE0aIYsSQoLGz2+NjXp4Peb4Rzfi/UQjFYFTk+/ZUddMnk20TfSFf1y1FEH81wuF45M1Vau3LUAe/trvpsO3z20u3jRBJMxakxYkQ7gEN+BsV7G9XRbL6TtovpKEOQGIBKFWogEFTaGibAPuRzr3aCEHaLAU8tJmX0NmAfJnJBNnmzfJvm/fXujFr7V7nzDkm/W964NPqampqSxNKus/b2v65v8AQm010q6z9va/rm/0JtFyRLgD6x0ePc4+ZmCthWRyjU32lsexofu4rWO8dbHyponAqNoliX2CtGWIX48o3/LOn/R5N2dy3miTywHyzwwsMPL8vHmsbu79r5066p06PcRNFKMkYfgQe4IPcMDyD7EarKEcsXtTf7GnTdTLpc0ZN2l+58l/n+f3ahGmfVPC25gJ8sHcIPdPvAO/qT3PzW7+A7aSTbjA04wPwcFD+5qOuXPFOL3R9zg6zBmVwkgjXjGtCrusjSkE/Acn9w0z2Ph7dTHiF1H6UgMa/uIyI/BTeqxxzlwjTJ1ODEryTS9xbNNfyGt74F8PNEDPMtSOMUUjlENE3/WYgWPYADveiegeDo9uRJKfNlXlSRSIfiq2ee/qaz8KvWh2e9ilBMUiPiaYoytR+Bo8fHXR6fptD1S5PlPi3xj+oj8rCvB3fmVdU6bFuABLGGA5F2CD24rkfD53R0EYwsW+VQAoKgAdgBDEABph1DqCQgFzVmlAVmZj3oKoJPAJ4HYE6XLOskO+dGDKxUgjsQYYtel17nEx6q9A3xBujFtp5F+0kUjj42FYj/Ea+UbX0hPkAP2Vr7BvIQ6ujcq4Kn8CCD/gTr4/Nt3hdon+3GcWv879Fh8mHq/bXcHXk61Okz6D/Ds4apwfLNPBODER71rG9XgIYsO3v8v5/wDbR8e7IFa4Y331z27R9N0+N4ZN+YkAvRu3j1Y215tar4H/AL6uih/+BqlHtnlTR2Br0N/P8/zzp0mwqHI6QMGYhUGTMQqj4sxAA/C/8Bq+l7I8KzRak3wuRp4d6cdzuETuiFZJD/VBsL+LMKr4BtfTIR9cf1R/zaF8P9ITaxLGnJ7u/u7+7H4c9h2AAA7aMT78/qj/AJtdfFi+XCj4fretfVdRq7LgA2cHmbKOMMVLwKmQ7raVY+Y0F0LpbbRZ5JGT1BThCmCKI1PIBPLG/wD0qOavS/pp3eW3Ch/LxhxIw8rysF8wOD6s7yo/2K4y062fXUlk8sBgDli5xAYoSGAAYkdieQLo1qbi5W9mtkebTOMWlunuwKPxOXjmIjGcSJJ6X8xSrkgElVBsUSQL4HBPtn06MN6ks0GAkVyMktYdx6QxIUkiNrJBZSQSvN/m7vZ7KOKxHGqAnI4KFs/OvfSPoG/3Mk7LMrhcGyyjwVHDjBUevrAVyN89gbFgGsoN0pu/b+Ua4czxtzxbNev8swsXSN1K+AglDD7WYwVPxc8ED+rl8r082/8As6ZmBk3QKe4jiKk/EBzIa+F1f4Htsuv7cPA6eYseWIBY+k0Q2JBPIaqI+BOhejdGaOGWORh9aWJEYxRMlCEJ8O2V0OSeNUj00Iy4v1Pdm+N9TkhtLT2pfqd7uIPtTHs2SlpQI3oBVIyQMptCVBF9+dVdKlbbwE7piuUhwWzKyKQKQFQS5tXbi6Bq6GhItq2wSaeRxKxEaABPKQKpxUnlqAMllvYDgfG6EjqEQNmJ4ZWUPEwYZBeSuS+pSr0QRwyke16vbv8A1Vxexza2rmN81uOJAk8JVWyjlQgMp7qwq1P4HSbpnR2gnheSUSO8gWwgjUIkG4xFBjz6jzfwAA0Nv/CjFoxE6hEVFDSWZExYuXQgVk989ua7j0jQ7z73a1/5x/0J9WrU7kt1wVT0qou0+R3qaw3UeuzwTyUxlGbBUX/hqF7yxFAyxLjkJVY5FgKojVB8XzJNIz4mERkBgpEbMv0gh0PJ+s8tFok9vTd2ZLn0DSvrH29r+ub/AEJtZbpvijdZiN1jYmVgSRhx5uAjHrvNY6fsbDpxVtpp4n3KyeXFIkyKXkUvgSMTBMuSsuX6Xv8Au76EPgabLeRygtHJHIAauNw4v4WCef8Avq86z/hnaIpkcbhJ2cICUxAAQNiMQTz6zf7KArVXXOgyy7hXRkx9HqYHzI8GyJjoV6vfkfOxxqdUtKdb+Rj8uOur28zno/QZIdwZWePH6zlQRJJmwcGQ9vTRHF33GIFHS4X3H/xr1NCdZgd4ZEjbF2WlayOfxXkWOLHIvUqKiqREpuct2E4V7V/P8/v1nNj0WZd35paPDJ2zBYyOGBAjYFcQq3wQx+wvAs0b4Y2ckSOJMVybJI1YsEWgKs/FgWocerTmtRp1pNqiXN420nZXuoA6OhumUqa4NEEH/rpT0PoRgZmeQyMVWMWoUBEvHgd29R5/cB7ndY2ryQSpG2DspCtyKJ+Y5Hwsci+NAeGNjJEknm4rk+SxqxdUGKjgkDuQTQFc/EnRq5rb3EG1je/sFda6Uu4C2zoyG1eMgEWMSOVIII4oj4aB2+1WLb72NbxXECzZP1MfJPuSedE9R8QRwsVcMcVDOVAIjUkgFrIPJU9gTQPbXM49HUP7S/6MWnht1z3LQ1pJPgdHWe8TeG03QDA4TKKV6ux+iw/OW+fiD27kHQt31l/EvXJYJlRAD6VZVKMxlcsQY1INKQAPY/bBqgbZHFR8XBHTvJHJeN00fPN3tnicxyqUdasdwR7Mpr1IfZv2GiCBWkld9fUfEvQU3cdH0SLZjkqypPcH4oaor71fBAI+Xb3bPC5jmXCQe3cEfpK35y/Mfto8a5nUdO8btcH3Pwr4pDqo6Mm0v1LwwOj+nyKps6QlyNerO3x15lI60+n1KrNH1bq2S4jga68C7Hzt2HIOMILnj89gUQfjRc/Kh8dItjtZNw/lwrm/c39lR+k7fmj/ABNcA6+r+HujptYhEvLE5O5ABdz3J+QFAD2AA17elxOUtb4R858Y6rF0+F9PjfifPoNVHbVCffn9Uf8ANpB1Hokr7pZVZMQ8bZEkSxhCCUShRV6N2R9o2G0+hH1x/VH/ADa99t3aPk4xSaadlXQh/u0H6pP8o0q6vFDs6mSONXd8TIxIVMrLE0eMiAOKyZl550u6P0mfPbygr5eMb55tnh5SqYsKoqSL71zfeta/cAVRrH3vtXz03kn28v8AsbQkt7T5X7GW3Ms2828EsS8W+UYkaPOrRHVhRK8ZAe4dW7gaI6mNzHt9uoMjuKE7QgM59B5AdeQXAs1fb4khzLNcTPFi5CsUAIxZgOBY4q+NKvDPUJpTJ5gbEBSrvEYTkQclxbuFoc/1iLJGqOKurdtc/b9DRTdWkqT4B910ifcwwM7IkyxssgeMSKc6ysBgA4xHY1yw/Crq273O2McUCyOFjQIfKaQSuDiwkcD6sUFN8faJsgEab9M66ksnlhHFhmRjji4UhSQAxI7isgLGmnw+Nft1KhGSbi/f7EPJKLqS28vucOFa14PHKnnjtyPhrPeJOgPKUEIiCqpQK+SKhYgiRMFPrHb2+TDm+9t4fZd155dSod34WpDkpXBnvlATx/YQcVrQtq2nWmpKit6JJxdgfUfNWBvK9UoX03Vk1V0eL7nni++k/RJZmeDzRJj9IPlmUKshH0ea7CgcXwLAPf2o666Ltt2u4Yy35dSAsZSyuxceWUT/AIdIDdBe9ervpxux9btf1zf6E+oXi8W69C30vTs77jvU1NTQueaS+JnZRCUXJw7lV7ZN9HnoftPGnes/4v3ogSGUjIJIxq6v6ib39h8T7DnS6Ao6Le6LncRBwuBWSSDy2LG81AbmlpaPtlXtpt+SMR9XLNH8g+a974WXML/+Nca46H1QbgSWqgxvgcHzQ2oawcQfzqojitAeIW3nnKIBIVpMShjCB8zn5gbkrjjwL7Gua1EZJQTVyKSUpZHHg46gu/jLESCSLJKWKILMFAbK8rU22HYWBdAacdCaUwoZ/vaN3V1Zxyx4yxq64u9H0NQj9mrqPi1WZSyXHTRK0i8UNuBgYBIV9WflYBw1DD7fGP2rr3q+L0PsF3n0v1hvLDSFmLqY3Qg+WEQG0YemzQunu7GtI3/zqPri1uia+XJPZlGwL+VF5teZgvmV2zxGVfLK/wDDV+Y7e5+fOul7azW58PO27E3mIFzSS8T5q4AL5at+g1c9vtvwe+rSbSVKyIqMm7dDPfdEhmcPJGGYUO7CwOQGAIDgHkBge5+J1TN9jqH9pf8ARi00ZwBZND4niv5utK5fu+of2l/0YtGkWg2+R02vNVSzqGxLAMbIFiyPkO5Hz1ap1Ywaa3PMdA9U6VFuVwlRXXki+4PxUjlT8xphrgn+f5/njQmEnF2uTC7r/Z0tnytw6j4OgkofiCp+HcnXWy/2dRgjzZ5H+KqBGp/dk37mGtwpH8jXRGsvkY7vSe9/Fus06XkYH0zpsUC4QoqJ8FFWfifcn5mydGagGvDrU8Dk5O2QLqhPvz+qP+bVytqlPvz+qP8Am1WXBfHeozG82U8m22vkgsBCAV80xeoqmD2OSFpuP610Tp3uunNNtjDI/rKKGcDuwok48WCV5F8gkaXyCU7CDyAxcJESqsFZlpSyqx7MR78e9EHR/h0TeRU9521BiGYIWOCswJDMFoXfwuzZNElra33XsatvQnts/c46B0xtusmbhmkbM4pgo4C8Cz7LyT3Ohdj4i8zceSFABaVQQ5LhoyRbJjwpxPN8Wv6XFXUOo7hd2saq2BaMKBEWV0NeY7SV6CttQsfZHByGm++AjSWaOINKI2IAFFyq2EyAs2QBqI+UNkiXzct3I52nRoYpGkjjVXa8mA+JyNc0LYWaqzyb0sHQZPpnnZpiHMhaj5pUqU8q+2A4P4AcX6tW+F+rvuPMyKuilQsioUViQclpieVIHv713B0d07rUU7UhN4hxkrLkhNBlsepfn8x8Rp/lzS/HYq/mQbvy37gkfiFGmEQUgM7RBrF5oCTa9wPQ1H5dqN6EeXdDdVjJ5QcsT6PK8nDsPzs8gPnfy07j6bEJTKI0EpFF8RkRwKv8AB+zQvVuuRwNiwc0vmOVApE5GRsix6TwLPpPGjTS8cq3+3sTFq6hG9v4xNF4yBH2E58sg+baAOGIzbD0kBCKANlgNNOn9R+kDZSgY3M4q8hYi3C2rUMlNWDXYjTNdlEQwCJixthiMWPeyKo/HVW5QLJtAAABMQABQA8ibSMZr6nYc4N1FVuO9TU1NSaE0q60Lfaj/wDmb/Qm010B1bbK6hmkaMRkyZqVGNKyknIEVize2hDFm73ce1CIsZ9WWKRhRwKLHkhQBY9/zh8dF7PcpNGsim1ZQyntwR/157aSdV2G0n2ybibey/R/Syy5RoAGIUepYwQCSAf8dM9p0tQPLj3UwEZEeI8oBSFVgv3X6JU/t1Kk9T8ijxpx9RWN7uvpmOMnlZkfdjyvKxvLzKvPL2y+WNc6Z9Y6sIcBizs+RAXEGlqzbEAdwKuyTq78l/8A3c374f4Wl/WugQMo+kbmXEMoBJjBDOwjUWsV+okL8Deq7pPS9/UtpTkrW3oM9luVlRJUNq6hgf6pFg/46S+KujS7gqYzHQVl9ZYYEkESriDbCvkfgRZ03To+ICjdTKAAAB5IodgK8rjXH0IeZ5f0yfzMS2P1V4ggE/dfEj9+rSqUaZWMZRlqQZCtKOSTXc9zpbD1qNpvKGV5MgYj0F1BZkBu7GJ9gPSaPGjj0dv6TP8A8r+FpdH4LjWbzhPuPMsteSUGYUzBfLxDEXzXufidJSe1ERx86j3xF0x51QIUtGyCyC0bgrTV8LBBo8gcc2Aum7Iw7XdxFsimIuqH3MfYeyjsB8ANPfyO39Jn/wCV/C1y3S0SKcPJIRICzyMVyFKFsUoHCqPbUNRvV3LR1JaXwJt74dZ9153mgIZIpSClvcZFKr36UNcivzmH53GiQcaS9K3EO5DGHfyuFUOfu1pGvFvVCDiaNN24Pw1fsEScEx7ydhQPaMWp5VhcItCOzDg0aPGpioxuu5WcZyST7DXSbxJtZZEURU1MCyFima0RiSPgSGrsarRO72giRnfeTKqgsxPlcAdz91217BsA4DLu5iDyD9T2ur+6+OkmpKmRDHKLtHnQ9vJHCiytk4u+S1CyQuRFtQIGR5NXo/Qn5LNX9Lmr4/U1/pa43OzEaM77yYIgJY/U8ACz/wAL2AOpTSVFZYnJ2H6F6nAZIpEVijMrKGHdSRV/su9Reksf/FT/APK/ha9/I7f0qf8A5X8LU6kFikmKfDPSHgzy8tQxWo4rwGIrLkD1N78fmjvpsn35/VH/ADa8HRm/pM//ACv4Wrtp03BixkkkJXH14cC74xRf8dUSUY6Ua1Jz1MyvTfEKqsEWBICwxs2QBDuilaSvUtMLNiuaBo6u6rs9025Ux5YXHiwkxVFBHmBo7pywvmj9odqs9dL6fs5pah3ReWFQAQIWdUFoMWMNlQbFgkXYvRUM0LEAb6b1VjYjAcG6ZSYadTX2lsdudVpy2k+/Ytst4rt3OvEe8khjVoweXAdsS+C0fViO/IVfgMrPbXmz38h2hmaO5FR3CAFS+OWNDkqXABrkjL3rR56Wf6XNx84f4WqZtkqFQ28mBdsF+65ai1fdfoqT+zV/7rv2K6fClQB4Z6udz5gJRwlVJGCEawSVok8rxfPOQ7HQO5SLpzKYxRkBAaaRhGiJTYA0au7A/qE2cQNaL8l1/wCLm4/U+/8A/VqrddJUlUk3MpzJxDCFrIGRPMPsB3/D46o4+HnfzLLaTfZ9gDf72aXbQywq/rwd0UqJMCCaBahYJWz3oGua1ztOijcRRNvI8pVvuxU45Eqr4EK/FWDak5caa/kn/wC6m7fGHt//AJa6/JZF/wC9Tcd/ueP+Vq1K7ZHiSqOwq8S/SRh5IlKevIRMofPjA2/GP2uPjjfGjEzvY+bXmeZ68e2f0ebKvld6uXYhiwG8mJUgMAYeCRYB+q4sEH9uqjBFHPEJN1Izq2SI5SrYNELxjH6ZAs9yPlpW7d8kU6SpbGg1NTU0Lk0r8S9MbdbeSAPgJKV2Hfy7GYHwYrag+13zVaaamgMq3hitrLtnlDxPOsi+YoPpMqSvGwFK2ThwKAFOBRrkOPwawLgThxk2OYt4lPlYFSD94qxYhjzWPwNvfFvT3n2zRoMm8yFqzwJCTRyNTexxU1867azEPQN+skr5n6z7FTEMjUojaQ95QigqQby783wAXt/A6qUZ2jYLHCnKfnRySyO3J/PEgB/s83oWDwLJ9Rc8ZEQi9Qjov5b7eQWQefuCLYsfWDxVHvcdG6gwIZ3ZcXEqicqZZCHCuhv6lBktx8A12OPqZ7zpu6+qEbEBduEXGTAJMK9bDtKtUKIPY8c2ABur+EhJLJJ5keUrscWB5Voo4QLBBJVksV+mQKPOj+i+HTBuWmLK1rIt4nNs5fNBZiecR6B8gPw0lj8N7ppds7l28t1ZvNkDlQGiJxPcglGbknk+wIA3g0B7qampoCao30HmRul1krLfwsEf++r9TQGN8H+EZNkJM5kYGGOEBVcJUefrYSSNbHLkChQ7aql8GFwq+eI0pR5cZbDy6YSYKzExK+SelTiuA9+da7qUJeGRF7sjKL7WQQNYja+H94rRt68EUIY/pBMhSos1Et2AzoWqxwK4yoAdP4CkaJkadWkcFnmKfWM7RsjjvxEzOXx9uR8xcfBRcS/XK/mBwCcjjcZhKCmAKXbYmxd8WAw4XpHUqUGViwZS7CYgPEAlxKPzJLD/AFtAnvYy9JGw6LuYtrBGMhjPuJJUWYq7RyPO6Dze5IMkbHkXie/YgHbnw+oVFLoka7h5scQFxZHGIB4BDPnfxBOk7eAm8op5kbExGE5qzISVVfPxy++GP2u9MQSeCKd/4a3ssRWR2ke3vOQFCTFPGGQVa/eICOBV8GrP0FBwNASNaAHwFa61NTQE1y62CPjrrU0BnvDHRZtqFjeWN4YoxFCFixcKOxdixyNADgAdzWgovCByTJo/LVlYxBWMTEZ+oRsxWInIcKK+N0K1rawMHQeorGo8+XzPIQZeeWXzcGEgbMEnJyCGA44qqogcjwMwgdBuIzKyywtIVPaWKOL9KyylLAJ/O1duPAvmKqrMq4tblFolrnb1UebE4BB7qGHZtWr0CbyHHltZ3q7gL558zyxhf1t3l6T+d2oWNA9N8O9QjEp8ypJJM1dZDirYwrnIvHnUsZWj3xv8+wAwi8HU6vI8ZCyGR7U06ks2LAtjSlqUkGgOKsg2bnwxKYdvD5gYptn2zS0TTERsHotZRjFiyg2Qw57nSvfeH+oSROjM7I0BjMZ3Bs7gqAZs7+6PI8rtzeI7ad+I+n7yR5DA7C4gsRWXyxHJ68yy0Q+QKAEq2JW6HuAHuPCAZy2UCOZA4jRMVKCN08siyWFnzPhkl0Pb1PBTKFxePIZZFo88wXiYAlyx9IioE2RYI1XtvDm4+l7WdixSNyx8xwzhfL3KBbF2AZlIsk0TzxrbjQGFg8CMsaoZI2oU1qwDfV+XfBsFaBXmwCwBHBFv/wBISIfSVazGpejmQu4G4MkjEkswC4jubIPY8bbU0B5eprNeNNp1CRYvyfMkRBbzMq5FDGrRve/hrLfkfxD/AEyL/wBH8HWsMSkr1JGcptOqZ9OvXMkoUWxAA7kmhr5Cnh7rp3eX0gBgqhpbAjIskKUCjzCPjie9X7De9X6buJNmschSeYSwO2KiNWCTRyNSsxAOKHueT8L0y41Cqkn9hCbl2o0CTK1UQb5FEGx8R8td6xa9G3Xn5JcMEkpdo1cDBajX839JkZyFP55517s9hvgI/NaVgOJVWRVLSYkB0bKwmXdeB29PBvI0NirgkixY7j4a61gdj0XfxKyKWxClUCyi/N9WMhJNmME2VPxHpNEaZ9P6fv1jlDTXI0LhWZslE+cmLAfmrgU47cfG9AalpACASLPYXya718ddXrJ9J6RuPpYnlyCLHIkQkk8x0yEHDUaa3SRrs8EDjgARdh1H0nJ+FS0MgIeYZeY5YMCsbejEDgU1oeBoDb68ZwKsgXwPx1hn6V1IIhSZvNpc8pQy2Ypg9Agj7ww0a4qx7g+S9G3xnMqFlsYpnLmY1GZGfJDWzAirNCtAbzU0u6HG4iAkDhvhI4kbsLNgngm/f93YMdATXla91NATXmvdTQHla91NTQE1NTU0BNTU1NATXla91NAeVqVr3U0B5r3U1NAeVr3U1NATU1NTQHmpr3U0B5WlfiTdTRQNJBGZJEKt5YFl1sBlHzxJI/DTXXh0Bgh1fqSqoeN88wnpgJUhWjidrAY0xMki3h6ceTRGh9h1LqaxKpVy6xgW8LszHD1NYjxzEtiiwtR9k2GP0TU0Bm+tzbxJIkhLFaiDv5Qay0yRux4oYxlnodqs8Ciq2/V+olbaJ81L2nkkBokXIMGI+8kYYYDtnwOLO5GpoDCS9W6n66jx9BZR5LtYaMuB6VK+YkhCEFxYQ+n1Ai2fqPUEbHFnQs4Z/JIKKshRCAiNkWXEn0ngkgAa22vNAYSTe9RZRlmtuuXlQkUimBywyUscspQQR2FVam94Nea6GgPdTU1NATU1NTQE1NTU0BNTU1NATU1NTQE1NTU0BNTU1NATU1NTQE1NTU0BNTU1NATU1NTQ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8" name="Picture 14" descr="http://antranik.org/wp-content/uploads/2012/03/osmosis-on-cells.jpg?204f01">
            <a:hlinkClick r:id="rId3"/>
          </p:cNvPr>
          <p:cNvPicPr>
            <a:picLocks noChangeAspect="1" noChangeArrowheads="1"/>
          </p:cNvPicPr>
          <p:nvPr/>
        </p:nvPicPr>
        <p:blipFill>
          <a:blip r:embed="rId4" cstate="print"/>
          <a:srcRect/>
          <a:stretch>
            <a:fillRect/>
          </a:stretch>
        </p:blipFill>
        <p:spPr bwMode="auto">
          <a:xfrm>
            <a:off x="4953000" y="3886200"/>
            <a:ext cx="3997848" cy="26765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457200"/>
            <a:ext cx="7467600" cy="396875"/>
          </a:xfrm>
          <a:prstGeom prst="rect">
            <a:avLst/>
          </a:prstGeom>
          <a:noFill/>
          <a:ln w="9525">
            <a:noFill/>
            <a:miter lim="800000"/>
            <a:headEnd/>
            <a:tailEnd/>
          </a:ln>
        </p:spPr>
        <p:txBody>
          <a:bodyPr>
            <a:spAutoFit/>
          </a:bodyPr>
          <a:lstStyle/>
          <a:p>
            <a:pPr>
              <a:spcBef>
                <a:spcPct val="50000"/>
              </a:spcBef>
            </a:pPr>
            <a:r>
              <a:rPr lang="en-US" sz="2000" dirty="0" smtClean="0">
                <a:latin typeface="Comic Sans MS" pitchFamily="66" charset="0"/>
              </a:rPr>
              <a:t>Osmosis </a:t>
            </a:r>
            <a:r>
              <a:rPr lang="en-US" sz="2000" dirty="0">
                <a:latin typeface="Comic Sans MS" pitchFamily="66" charset="0"/>
              </a:rPr>
              <a:t>(i.e., diffusion of WATER)</a:t>
            </a:r>
          </a:p>
        </p:txBody>
      </p:sp>
      <p:sp>
        <p:nvSpPr>
          <p:cNvPr id="10243" name="Text Box 3"/>
          <p:cNvSpPr txBox="1">
            <a:spLocks noChangeArrowheads="1"/>
          </p:cNvSpPr>
          <p:nvPr/>
        </p:nvSpPr>
        <p:spPr bwMode="auto">
          <a:xfrm>
            <a:off x="0" y="914400"/>
            <a:ext cx="9144000" cy="396875"/>
          </a:xfrm>
          <a:prstGeom prst="rect">
            <a:avLst/>
          </a:prstGeom>
          <a:noFill/>
          <a:ln w="9525">
            <a:noFill/>
            <a:miter lim="800000"/>
            <a:headEnd/>
            <a:tailEnd/>
          </a:ln>
        </p:spPr>
        <p:txBody>
          <a:bodyPr>
            <a:spAutoFit/>
          </a:bodyPr>
          <a:lstStyle/>
          <a:p>
            <a:pPr>
              <a:spcBef>
                <a:spcPct val="50000"/>
              </a:spcBef>
              <a:buFontTx/>
              <a:buChar char="•"/>
            </a:pPr>
            <a:r>
              <a:rPr lang="en-US" sz="2000" dirty="0">
                <a:latin typeface="Comic Sans MS" pitchFamily="66" charset="0"/>
              </a:rPr>
              <a:t> WATER moves from LOW </a:t>
            </a:r>
            <a:r>
              <a:rPr lang="en-US" sz="2000" dirty="0" smtClean="0">
                <a:latin typeface="Comic Sans MS" pitchFamily="66" charset="0"/>
              </a:rPr>
              <a:t>[OAS] to </a:t>
            </a:r>
            <a:r>
              <a:rPr lang="en-US" sz="2000" dirty="0">
                <a:latin typeface="Comic Sans MS" pitchFamily="66" charset="0"/>
              </a:rPr>
              <a:t>HIGH </a:t>
            </a:r>
            <a:r>
              <a:rPr lang="en-US" sz="2000" dirty="0" smtClean="0">
                <a:latin typeface="Comic Sans MS" pitchFamily="66" charset="0"/>
              </a:rPr>
              <a:t>[OAS]  </a:t>
            </a:r>
            <a:endParaRPr lang="en-US" sz="2000" dirty="0">
              <a:latin typeface="Comic Sans MS" pitchFamily="66" charset="0"/>
            </a:endParaRPr>
          </a:p>
        </p:txBody>
      </p:sp>
      <p:sp>
        <p:nvSpPr>
          <p:cNvPr id="10248" name="Text Box 8"/>
          <p:cNvSpPr txBox="1">
            <a:spLocks noChangeArrowheads="1"/>
          </p:cNvSpPr>
          <p:nvPr/>
        </p:nvSpPr>
        <p:spPr bwMode="auto">
          <a:xfrm>
            <a:off x="0" y="1371600"/>
            <a:ext cx="9144000" cy="7016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NOTE: OAS: Osmotically Active Substance (a solute); salts, sugars, or proteins.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73" y="2438400"/>
            <a:ext cx="698671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to="" calcmode="lin" valueType="num">
                                      <p:cBhvr>
                                        <p:cTn id="12" dur="1" fill="hold"/>
                                        <p:tgtEl>
                                          <p:spTgt spid="1024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 to="" calcmode="lin" valueType="num">
                                      <p:cBhvr>
                                        <p:cTn id="17" dur="1" fill="hold"/>
                                        <p:tgtEl>
                                          <p:spTgt spid="102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www.stjohn.ac.th/Department/school/bio_pix/osmosis.gif"/>
          <p:cNvPicPr>
            <a:picLocks noChangeAspect="1" noChangeArrowheads="1"/>
          </p:cNvPicPr>
          <p:nvPr/>
        </p:nvPicPr>
        <p:blipFill>
          <a:blip r:embed="rId2" cstate="print"/>
          <a:srcRect/>
          <a:stretch>
            <a:fillRect/>
          </a:stretch>
        </p:blipFill>
        <p:spPr bwMode="auto">
          <a:xfrm>
            <a:off x="796393" y="2514600"/>
            <a:ext cx="6219345" cy="4343401"/>
          </a:xfrm>
          <a:prstGeom prst="rect">
            <a:avLst/>
          </a:prstGeom>
          <a:noFill/>
        </p:spPr>
      </p:pic>
      <p:sp>
        <p:nvSpPr>
          <p:cNvPr id="24579" name="Rectangle 3"/>
          <p:cNvSpPr>
            <a:spLocks noChangeArrowheads="1"/>
          </p:cNvSpPr>
          <p:nvPr/>
        </p:nvSpPr>
        <p:spPr bwMode="auto">
          <a:xfrm>
            <a:off x="228600" y="228600"/>
            <a:ext cx="86106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Osmosis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water</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through a selectively permeable membrane like the cell</a:t>
            </a:r>
            <a:r>
              <a:rPr kumimoji="0" lang="en-US" sz="2800" b="0" i="0" u="none" strike="noStrike" cap="none" normalizeH="0" dirty="0" smtClean="0">
                <a:ln>
                  <a:noFill/>
                </a:ln>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membrane</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Water diffuses across a membrane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 name="Text Box 1"/>
          <p:cNvSpPr txBox="1">
            <a:spLocks noChangeArrowheads="1"/>
          </p:cNvSpPr>
          <p:nvPr/>
        </p:nvSpPr>
        <p:spPr bwMode="auto">
          <a:xfrm>
            <a:off x="6172200" y="3962400"/>
            <a:ext cx="2743200" cy="160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Semi-permeable membrane is permeable to water, but not to sugar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3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0" y="838200"/>
            <a:ext cx="9144000" cy="1006475"/>
          </a:xfrm>
          <a:prstGeom prst="rect">
            <a:avLst/>
          </a:prstGeom>
          <a:noFill/>
          <a:ln w="9525">
            <a:noFill/>
            <a:miter lim="800000"/>
            <a:headEnd/>
            <a:tailEnd/>
          </a:ln>
        </p:spPr>
        <p:txBody>
          <a:bodyPr>
            <a:spAutoFit/>
          </a:bodyPr>
          <a:lstStyle/>
          <a:p>
            <a:pPr>
              <a:spcBef>
                <a:spcPct val="50000"/>
              </a:spcBef>
            </a:pPr>
            <a:r>
              <a:rPr lang="en-US" sz="2000" dirty="0" smtClean="0">
                <a:latin typeface="Comic Sans MS" pitchFamily="66" charset="0"/>
              </a:rPr>
              <a:t>Sea </a:t>
            </a:r>
            <a:r>
              <a:rPr lang="en-US" sz="2000" dirty="0">
                <a:latin typeface="Comic Sans MS" pitchFamily="66" charset="0"/>
              </a:rPr>
              <a:t>water has a HIGHER concentration of SOLUTES than do human body cells.  Why might drinking large amounts of SEA WATER be DANGEROUS for the human body’s equilibrium?</a:t>
            </a:r>
          </a:p>
        </p:txBody>
      </p:sp>
      <p:sp>
        <p:nvSpPr>
          <p:cNvPr id="12291" name="Text Box 5"/>
          <p:cNvSpPr txBox="1">
            <a:spLocks noChangeArrowheads="1"/>
          </p:cNvSpPr>
          <p:nvPr/>
        </p:nvSpPr>
        <p:spPr bwMode="auto">
          <a:xfrm>
            <a:off x="3124200" y="381000"/>
            <a:ext cx="3352800" cy="457200"/>
          </a:xfrm>
          <a:prstGeom prst="rect">
            <a:avLst/>
          </a:prstGeom>
          <a:noFill/>
          <a:ln w="9525">
            <a:noFill/>
            <a:miter lim="800000"/>
            <a:headEnd/>
            <a:tailEnd/>
          </a:ln>
        </p:spPr>
        <p:txBody>
          <a:bodyPr>
            <a:spAutoFit/>
          </a:bodyPr>
          <a:lstStyle/>
          <a:p>
            <a:pPr>
              <a:spcBef>
                <a:spcPct val="50000"/>
              </a:spcBef>
            </a:pPr>
            <a:r>
              <a:rPr lang="en-US" sz="2400" b="1">
                <a:latin typeface="Comic Sans MS" pitchFamily="66" charset="0"/>
              </a:rPr>
              <a:t>Critical Thinking</a:t>
            </a:r>
          </a:p>
        </p:txBody>
      </p:sp>
      <p:pic>
        <p:nvPicPr>
          <p:cNvPr id="12292" name="Picture 7" descr="Shipwrecked"/>
          <p:cNvPicPr>
            <a:picLocks noChangeAspect="1" noChangeArrowheads="1"/>
          </p:cNvPicPr>
          <p:nvPr/>
        </p:nvPicPr>
        <p:blipFill>
          <a:blip r:embed="rId3" cstate="print"/>
          <a:srcRect/>
          <a:stretch>
            <a:fillRect/>
          </a:stretch>
        </p:blipFill>
        <p:spPr bwMode="auto">
          <a:xfrm>
            <a:off x="0" y="1835150"/>
            <a:ext cx="9144000" cy="502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to="" calcmode="lin" valueType="num">
                                      <p:cBhvr>
                                        <p:cTn id="7" dur="1" fill="hold"/>
                                        <p:tgtEl>
                                          <p:spTgt spid="942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osmosis"/>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52400" y="381000"/>
            <a:ext cx="8991600" cy="1631216"/>
          </a:xfrm>
          <a:prstGeom prst="rect">
            <a:avLst/>
          </a:prstGeom>
          <a:noFill/>
          <a:ln w="9525">
            <a:noFill/>
            <a:miter lim="800000"/>
            <a:headEnd/>
            <a:tailEnd/>
          </a:ln>
        </p:spPr>
        <p:txBody>
          <a:bodyPr wrap="square">
            <a:spAutoFit/>
          </a:bodyPr>
          <a:lstStyle/>
          <a:p>
            <a:pPr>
              <a:spcBef>
                <a:spcPct val="50000"/>
              </a:spcBef>
              <a:buFontTx/>
              <a:buChar char="•"/>
            </a:pPr>
            <a:r>
              <a:rPr lang="en-US" sz="2000" dirty="0">
                <a:latin typeface="Comic Sans MS" pitchFamily="66" charset="0"/>
              </a:rPr>
              <a:t> </a:t>
            </a:r>
            <a:r>
              <a:rPr lang="en-US" sz="1600" dirty="0">
                <a:latin typeface="Comic Sans MS" pitchFamily="66" charset="0"/>
              </a:rPr>
              <a:t>Water moves towards </a:t>
            </a:r>
            <a:r>
              <a:rPr lang="en-US" sz="1600" dirty="0" smtClean="0">
                <a:latin typeface="Comic Sans MS" pitchFamily="66" charset="0"/>
              </a:rPr>
              <a:t>where </a:t>
            </a:r>
            <a:r>
              <a:rPr lang="en-US" sz="1600" dirty="0">
                <a:latin typeface="Comic Sans MS" pitchFamily="66" charset="0"/>
              </a:rPr>
              <a:t>there is LESS </a:t>
            </a:r>
            <a:r>
              <a:rPr lang="en-US" sz="1600" dirty="0" smtClean="0">
                <a:latin typeface="Comic Sans MS" pitchFamily="66" charset="0"/>
              </a:rPr>
              <a:t>water.</a:t>
            </a:r>
          </a:p>
          <a:p>
            <a:pPr>
              <a:spcBef>
                <a:spcPct val="50000"/>
              </a:spcBef>
              <a:buFontTx/>
              <a:buChar char="•"/>
            </a:pPr>
            <a:r>
              <a:rPr lang="en-US" sz="1600" dirty="0" smtClean="0">
                <a:latin typeface="Comic Sans MS" pitchFamily="66" charset="0"/>
              </a:rPr>
              <a:t>Use the textbook to define </a:t>
            </a:r>
            <a:r>
              <a:rPr lang="en-US" sz="1600" b="1" dirty="0" smtClean="0">
                <a:latin typeface="Comic Sans MS" pitchFamily="66" charset="0"/>
              </a:rPr>
              <a:t>hypertonic solution</a:t>
            </a:r>
            <a:r>
              <a:rPr lang="en-US" sz="1600" dirty="0" smtClean="0">
                <a:latin typeface="Comic Sans MS" pitchFamily="66" charset="0"/>
              </a:rPr>
              <a:t>, </a:t>
            </a:r>
            <a:r>
              <a:rPr lang="en-US" sz="1600" b="1" dirty="0" smtClean="0">
                <a:latin typeface="Comic Sans MS" pitchFamily="66" charset="0"/>
              </a:rPr>
              <a:t>hypotonic solution</a:t>
            </a:r>
            <a:r>
              <a:rPr lang="en-US" sz="1600" dirty="0" smtClean="0">
                <a:latin typeface="Comic Sans MS" pitchFamily="66" charset="0"/>
              </a:rPr>
              <a:t>, and </a:t>
            </a:r>
            <a:r>
              <a:rPr lang="en-US" sz="1600" b="1" dirty="0" smtClean="0">
                <a:latin typeface="Comic Sans MS" pitchFamily="66" charset="0"/>
              </a:rPr>
              <a:t>isotonic solution</a:t>
            </a:r>
            <a:r>
              <a:rPr lang="en-US" sz="1600" dirty="0" smtClean="0">
                <a:latin typeface="Comic Sans MS" pitchFamily="66" charset="0"/>
              </a:rPr>
              <a:t> on your worksheet.</a:t>
            </a:r>
          </a:p>
          <a:p>
            <a:pPr>
              <a:spcBef>
                <a:spcPct val="50000"/>
              </a:spcBef>
              <a:buFontTx/>
              <a:buChar char="•"/>
            </a:pPr>
            <a:r>
              <a:rPr lang="en-US" sz="1600" b="1" dirty="0" smtClean="0">
                <a:latin typeface="Comic Sans MS" pitchFamily="66" charset="0"/>
              </a:rPr>
              <a:t>Draw</a:t>
            </a:r>
            <a:r>
              <a:rPr lang="en-US" sz="1600" dirty="0" smtClean="0">
                <a:latin typeface="Comic Sans MS" pitchFamily="66" charset="0"/>
              </a:rPr>
              <a:t> what’s happening to the </a:t>
            </a:r>
            <a:r>
              <a:rPr lang="en-US" sz="1600" b="1" dirty="0" smtClean="0">
                <a:latin typeface="Comic Sans MS" pitchFamily="66" charset="0"/>
              </a:rPr>
              <a:t>animal cells </a:t>
            </a:r>
            <a:r>
              <a:rPr lang="en-US" sz="1600" dirty="0" smtClean="0">
                <a:latin typeface="Comic Sans MS" pitchFamily="66" charset="0"/>
              </a:rPr>
              <a:t>in each beaker in the appropriate place on your sheet.</a:t>
            </a:r>
            <a:endParaRPr lang="en-US" sz="1600" dirty="0">
              <a:latin typeface="Comic Sans MS" pitchFamily="66" charset="0"/>
            </a:endParaRPr>
          </a:p>
        </p:txBody>
      </p:sp>
      <p:pic>
        <p:nvPicPr>
          <p:cNvPr id="2050" name="Picture 2" descr="http://41.media.tumblr.com/08dec037a82647ea2b1e5cb8380e50a0/tumblr_ntfsp8d0KN1tjr67e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620000" cy="439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osmosis"/>
          <p:cNvPicPr>
            <a:picLocks noChangeAspect="1" noChangeArrowheads="1"/>
          </p:cNvPicPr>
          <p:nvPr/>
        </p:nvPicPr>
        <p:blipFill>
          <a:blip r:embed="rId3" cstate="print"/>
          <a:srcRect/>
          <a:stretch>
            <a:fillRect/>
          </a:stretch>
        </p:blipFill>
        <p:spPr bwMode="auto">
          <a:xfrm>
            <a:off x="609600" y="152400"/>
            <a:ext cx="7620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osmosi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3" cstate="print"/>
          <a:srcRect/>
          <a:stretch>
            <a:fillRect/>
          </a:stretch>
        </p:blipFill>
        <p:spPr bwMode="auto">
          <a:xfrm>
            <a:off x="609600" y="1186597"/>
            <a:ext cx="7477125" cy="3124200"/>
          </a:xfrm>
          <a:prstGeom prst="rect">
            <a:avLst/>
          </a:prstGeom>
          <a:noFill/>
          <a:ln w="9525">
            <a:noFill/>
            <a:miter lim="800000"/>
            <a:headEnd/>
            <a:tailEnd/>
          </a:ln>
        </p:spPr>
      </p:pic>
      <p:sp>
        <p:nvSpPr>
          <p:cNvPr id="5" name="TextBox 4"/>
          <p:cNvSpPr txBox="1"/>
          <p:nvPr/>
        </p:nvSpPr>
        <p:spPr>
          <a:xfrm>
            <a:off x="838200" y="381000"/>
            <a:ext cx="7391400" cy="830997"/>
          </a:xfrm>
          <a:prstGeom prst="rect">
            <a:avLst/>
          </a:prstGeom>
          <a:noFill/>
        </p:spPr>
        <p:txBody>
          <a:bodyPr wrap="square" rtlCol="0">
            <a:spAutoFit/>
          </a:bodyPr>
          <a:lstStyle/>
          <a:p>
            <a:pPr algn="ctr"/>
            <a:r>
              <a:rPr lang="en-US" sz="4800" dirty="0" smtClean="0">
                <a:solidFill>
                  <a:srgbClr val="FF0000"/>
                </a:solidFill>
              </a:rPr>
              <a:t>Plant Cells</a:t>
            </a:r>
            <a:endParaRPr lang="en-US" sz="4800" dirty="0">
              <a:solidFill>
                <a:srgbClr val="FF0000"/>
              </a:solidFill>
            </a:endParaRPr>
          </a:p>
        </p:txBody>
      </p:sp>
      <p:sp>
        <p:nvSpPr>
          <p:cNvPr id="2" name="TextBox 1"/>
          <p:cNvSpPr txBox="1"/>
          <p:nvPr/>
        </p:nvSpPr>
        <p:spPr>
          <a:xfrm>
            <a:off x="609600" y="4495800"/>
            <a:ext cx="73152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534400" cy="762000"/>
          </a:xfrm>
        </p:spPr>
        <p:txBody>
          <a:bodyPr/>
          <a:lstStyle/>
          <a:p>
            <a:r>
              <a:rPr lang="en-US" sz="4400" dirty="0" smtClean="0"/>
              <a:t>Do Now 02.01.16</a:t>
            </a:r>
          </a:p>
        </p:txBody>
      </p:sp>
      <p:sp>
        <p:nvSpPr>
          <p:cNvPr id="17411" name="Content Placeholder 2" descr="Rectangle: Click to edit Master text styles&#10;Second level&#10;Third level&#10;Fourth level&#10;Fifth level"/>
          <p:cNvSpPr>
            <a:spLocks noGrp="1"/>
          </p:cNvSpPr>
          <p:nvPr>
            <p:ph idx="1"/>
          </p:nvPr>
        </p:nvSpPr>
        <p:spPr>
          <a:xfrm>
            <a:off x="457200" y="914401"/>
            <a:ext cx="8229600" cy="5105400"/>
          </a:xfrm>
        </p:spPr>
        <p:txBody>
          <a:bodyPr/>
          <a:lstStyle/>
          <a:p>
            <a:r>
              <a:rPr lang="en-US" dirty="0" smtClean="0"/>
              <a:t>Get into groups of 4.</a:t>
            </a:r>
          </a:p>
          <a:p>
            <a:r>
              <a:rPr lang="en-US" dirty="0" smtClean="0"/>
              <a:t>Obtain a Passive and Active Transport Venn diagram, large </a:t>
            </a:r>
            <a:r>
              <a:rPr lang="en-US" dirty="0"/>
              <a:t>p</a:t>
            </a:r>
            <a:r>
              <a:rPr lang="en-US" dirty="0" smtClean="0"/>
              <a:t>aper, and a black marker.</a:t>
            </a:r>
          </a:p>
          <a:p>
            <a:r>
              <a:rPr lang="en-US" dirty="0" smtClean="0"/>
              <a:t>You will have 10 minutes to complete the Venn diagram with your group.</a:t>
            </a:r>
          </a:p>
          <a:p>
            <a:r>
              <a:rPr lang="en-US" dirty="0" smtClean="0"/>
              <a:t>After the 10 minute period, the diagrams will be posted for a 5-minute gallery walk.  Your group will receive a marker. As you walk, put question marks next to items that your group feels may not be in the correct place.</a:t>
            </a:r>
          </a:p>
          <a:p>
            <a:r>
              <a:rPr lang="en-US" dirty="0" smtClean="0"/>
              <a:t>Be prepared to defend your placement of terms, phrases, or question marks.</a:t>
            </a:r>
          </a:p>
        </p:txBody>
      </p:sp>
    </p:spTree>
    <p:extLst>
      <p:ext uri="{BB962C8B-B14F-4D97-AF65-F5344CB8AC3E}">
        <p14:creationId xmlns:p14="http://schemas.microsoft.com/office/powerpoint/2010/main" val="1961552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2033588" y="1662113"/>
            <a:ext cx="5076825" cy="3533775"/>
          </a:xfrm>
          <a:prstGeom prst="rect">
            <a:avLst/>
          </a:prstGeom>
          <a:noFill/>
          <a:ln w="9525">
            <a:noFill/>
            <a:miter lim="800000"/>
            <a:headEnd/>
            <a:tailEnd/>
          </a:ln>
        </p:spPr>
      </p:pic>
      <p:sp>
        <p:nvSpPr>
          <p:cNvPr id="3" name="TextBox 2"/>
          <p:cNvSpPr txBox="1"/>
          <p:nvPr/>
        </p:nvSpPr>
        <p:spPr>
          <a:xfrm>
            <a:off x="1143000" y="381000"/>
            <a:ext cx="7391400" cy="830997"/>
          </a:xfrm>
          <a:prstGeom prst="rect">
            <a:avLst/>
          </a:prstGeom>
          <a:noFill/>
        </p:spPr>
        <p:txBody>
          <a:bodyPr wrap="square" rtlCol="0">
            <a:spAutoFit/>
          </a:bodyPr>
          <a:lstStyle/>
          <a:p>
            <a:pPr algn="ctr"/>
            <a:r>
              <a:rPr lang="en-US" sz="4800" dirty="0" smtClean="0">
                <a:solidFill>
                  <a:srgbClr val="FF0000"/>
                </a:solidFill>
              </a:rPr>
              <a:t>Animal Cells - Revisited</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leavingbio.net/OSMOSIS%20AND%20DIFFUSION_files/image009.jpg">
            <a:hlinkClick r:id="rId2"/>
          </p:cNvPr>
          <p:cNvPicPr>
            <a:picLocks noChangeAspect="1" noChangeArrowheads="1"/>
          </p:cNvPicPr>
          <p:nvPr/>
        </p:nvPicPr>
        <p:blipFill>
          <a:blip r:embed="rId3" cstate="print"/>
          <a:srcRect/>
          <a:stretch>
            <a:fillRect/>
          </a:stretch>
        </p:blipFill>
        <p:spPr bwMode="auto">
          <a:xfrm>
            <a:off x="1981200" y="2317932"/>
            <a:ext cx="5029200" cy="3533734"/>
          </a:xfrm>
          <a:prstGeom prst="rect">
            <a:avLst/>
          </a:prstGeom>
          <a:noFill/>
        </p:spPr>
      </p:pic>
      <p:sp>
        <p:nvSpPr>
          <p:cNvPr id="3" name="TextBox 2"/>
          <p:cNvSpPr txBox="1"/>
          <p:nvPr/>
        </p:nvSpPr>
        <p:spPr>
          <a:xfrm>
            <a:off x="1143000" y="381000"/>
            <a:ext cx="7391400" cy="830997"/>
          </a:xfrm>
          <a:prstGeom prst="rect">
            <a:avLst/>
          </a:prstGeom>
          <a:noFill/>
        </p:spPr>
        <p:txBody>
          <a:bodyPr wrap="square" rtlCol="0">
            <a:spAutoFit/>
          </a:bodyPr>
          <a:lstStyle/>
          <a:p>
            <a:pPr algn="ctr"/>
            <a:r>
              <a:rPr lang="en-US" sz="4800" dirty="0" smtClean="0">
                <a:solidFill>
                  <a:srgbClr val="FF0000"/>
                </a:solidFill>
              </a:rPr>
              <a:t>Animal </a:t>
            </a:r>
            <a:r>
              <a:rPr lang="en-US" sz="4800" dirty="0" err="1" smtClean="0">
                <a:solidFill>
                  <a:srgbClr val="FF0000"/>
                </a:solidFill>
              </a:rPr>
              <a:t>vs</a:t>
            </a:r>
            <a:r>
              <a:rPr lang="en-US" sz="4800" dirty="0" smtClean="0">
                <a:solidFill>
                  <a:srgbClr val="FF0000"/>
                </a:solidFill>
              </a:rPr>
              <a:t> Plant Cells</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381000"/>
            <a:ext cx="5105400" cy="396875"/>
          </a:xfrm>
          <a:prstGeom prst="rect">
            <a:avLst/>
          </a:prstGeom>
          <a:noFill/>
          <a:ln w="9525">
            <a:noFill/>
            <a:miter lim="800000"/>
            <a:headEnd/>
            <a:tailEnd/>
          </a:ln>
        </p:spPr>
        <p:txBody>
          <a:bodyPr>
            <a:spAutoFit/>
          </a:bodyPr>
          <a:lstStyle/>
          <a:p>
            <a:pPr eaLnBrk="1" hangingPunct="1">
              <a:spcBef>
                <a:spcPct val="50000"/>
              </a:spcBef>
            </a:pPr>
            <a:r>
              <a:rPr lang="en-US" sz="2000" dirty="0" smtClean="0">
                <a:latin typeface="Comic Sans MS" pitchFamily="66" charset="0"/>
              </a:rPr>
              <a:t>How </a:t>
            </a:r>
            <a:r>
              <a:rPr lang="en-US" sz="2000" dirty="0">
                <a:latin typeface="Comic Sans MS" pitchFamily="66" charset="0"/>
              </a:rPr>
              <a:t>Cells DEAL With Osmosis</a:t>
            </a:r>
          </a:p>
        </p:txBody>
      </p:sp>
      <p:sp>
        <p:nvSpPr>
          <p:cNvPr id="12291" name="Text Box 3"/>
          <p:cNvSpPr txBox="1">
            <a:spLocks noChangeArrowheads="1"/>
          </p:cNvSpPr>
          <p:nvPr/>
        </p:nvSpPr>
        <p:spPr bwMode="auto">
          <a:xfrm>
            <a:off x="0" y="762000"/>
            <a:ext cx="9144000" cy="396875"/>
          </a:xfrm>
          <a:prstGeom prst="rect">
            <a:avLst/>
          </a:prstGeom>
          <a:noFill/>
          <a:ln w="9525">
            <a:noFill/>
            <a:miter lim="800000"/>
            <a:headEnd/>
            <a:tailEnd/>
          </a:ln>
        </p:spPr>
        <p:txBody>
          <a:bodyPr>
            <a:spAutoFit/>
          </a:bodyPr>
          <a:lstStyle/>
          <a:p>
            <a:pPr eaLnBrk="1" hangingPunct="1">
              <a:spcBef>
                <a:spcPct val="50000"/>
              </a:spcBef>
              <a:buFontTx/>
              <a:buChar char="•"/>
            </a:pPr>
            <a:r>
              <a:rPr lang="en-US" sz="2000">
                <a:latin typeface="Comic Sans MS" pitchFamily="66" charset="0"/>
              </a:rPr>
              <a:t> Too much salt OR too little salt can be fatal for cells.  </a:t>
            </a:r>
          </a:p>
        </p:txBody>
      </p:sp>
      <p:pic>
        <p:nvPicPr>
          <p:cNvPr id="28676" name="Picture 10" descr="slugs"/>
          <p:cNvPicPr>
            <a:picLocks noChangeAspect="1" noChangeArrowheads="1"/>
          </p:cNvPicPr>
          <p:nvPr/>
        </p:nvPicPr>
        <p:blipFill>
          <a:blip r:embed="rId3" cstate="print"/>
          <a:srcRect/>
          <a:stretch>
            <a:fillRect/>
          </a:stretch>
        </p:blipFill>
        <p:spPr bwMode="auto">
          <a:xfrm>
            <a:off x="1295400" y="1447800"/>
            <a:ext cx="6019800"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to="" calcmode="lin" valueType="num">
                                      <p:cBhvr>
                                        <p:cTn id="13" dur="1" fill="hold"/>
                                        <p:tgtEl>
                                          <p:spTgt spid="12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Text Box 6"/>
          <p:cNvSpPr txBox="1">
            <a:spLocks noChangeArrowheads="1"/>
          </p:cNvSpPr>
          <p:nvPr/>
        </p:nvSpPr>
        <p:spPr bwMode="auto">
          <a:xfrm>
            <a:off x="0" y="381000"/>
            <a:ext cx="7239000" cy="396875"/>
          </a:xfrm>
          <a:prstGeom prst="rect">
            <a:avLst/>
          </a:prstGeom>
          <a:noFill/>
          <a:ln w="9525">
            <a:noFill/>
            <a:miter lim="800000"/>
            <a:headEnd/>
            <a:tailEnd/>
          </a:ln>
        </p:spPr>
        <p:txBody>
          <a:bodyPr>
            <a:spAutoFit/>
          </a:bodyPr>
          <a:lstStyle/>
          <a:p>
            <a:pPr>
              <a:spcBef>
                <a:spcPct val="50000"/>
              </a:spcBef>
            </a:pPr>
            <a:r>
              <a:rPr lang="en-US" sz="2000" dirty="0" smtClean="0">
                <a:latin typeface="Comic Sans MS" pitchFamily="66" charset="0"/>
              </a:rPr>
              <a:t>Contractile </a:t>
            </a:r>
            <a:r>
              <a:rPr lang="en-US" sz="2000" dirty="0">
                <a:latin typeface="Comic Sans MS" pitchFamily="66" charset="0"/>
              </a:rPr>
              <a:t>Vacuoles (found in freshwater </a:t>
            </a:r>
            <a:r>
              <a:rPr lang="en-US" sz="2000" dirty="0" err="1">
                <a:latin typeface="Comic Sans MS" pitchFamily="66" charset="0"/>
              </a:rPr>
              <a:t>protists</a:t>
            </a:r>
            <a:r>
              <a:rPr lang="en-US" sz="2000" dirty="0">
                <a:latin typeface="Comic Sans MS" pitchFamily="66" charset="0"/>
              </a:rPr>
              <a:t>)</a:t>
            </a:r>
          </a:p>
        </p:txBody>
      </p:sp>
      <p:sp>
        <p:nvSpPr>
          <p:cNvPr id="74759" name="Text Box 7"/>
          <p:cNvSpPr txBox="1">
            <a:spLocks noChangeArrowheads="1"/>
          </p:cNvSpPr>
          <p:nvPr/>
        </p:nvSpPr>
        <p:spPr bwMode="auto">
          <a:xfrm>
            <a:off x="0" y="762000"/>
            <a:ext cx="9144000" cy="701675"/>
          </a:xfrm>
          <a:prstGeom prst="rect">
            <a:avLst/>
          </a:prstGeom>
          <a:noFill/>
          <a:ln w="9525">
            <a:noFill/>
            <a:miter lim="800000"/>
            <a:headEnd/>
            <a:tailEnd/>
          </a:ln>
        </p:spPr>
        <p:txBody>
          <a:bodyPr>
            <a:spAutoFit/>
          </a:bodyPr>
          <a:lstStyle/>
          <a:p>
            <a:pPr>
              <a:spcBef>
                <a:spcPct val="50000"/>
              </a:spcBef>
              <a:buFontTx/>
              <a:buChar char="•"/>
            </a:pPr>
            <a:r>
              <a:rPr lang="en-US" sz="2000" dirty="0">
                <a:latin typeface="Comic Sans MS" pitchFamily="66" charset="0"/>
              </a:rPr>
              <a:t> Collects and PUMPS out EXCESS water using </a:t>
            </a:r>
            <a:r>
              <a:rPr lang="en-US" sz="2000" dirty="0" smtClean="0">
                <a:latin typeface="Comic Sans MS" pitchFamily="66" charset="0"/>
              </a:rPr>
              <a:t>energy.  </a:t>
            </a:r>
            <a:r>
              <a:rPr lang="en-US" sz="2000" dirty="0">
                <a:latin typeface="Comic Sans MS" pitchFamily="66" charset="0"/>
              </a:rPr>
              <a:t>				(i.e., NOT osmosis, pumping AGAINST gradient)</a:t>
            </a:r>
          </a:p>
        </p:txBody>
      </p:sp>
      <p:pic>
        <p:nvPicPr>
          <p:cNvPr id="30724" name="Picture 11" descr="paramovie"/>
          <p:cNvPicPr>
            <a:picLocks noChangeAspect="1" noChangeArrowheads="1" noCrop="1"/>
          </p:cNvPicPr>
          <p:nvPr/>
        </p:nvPicPr>
        <p:blipFill>
          <a:blip r:embed="rId3" cstate="print"/>
          <a:srcRect/>
          <a:stretch>
            <a:fillRect/>
          </a:stretch>
        </p:blipFill>
        <p:spPr bwMode="auto">
          <a:xfrm>
            <a:off x="152400" y="1828800"/>
            <a:ext cx="6477000" cy="4857750"/>
          </a:xfrm>
          <a:prstGeom prst="rect">
            <a:avLst/>
          </a:prstGeom>
          <a:noFill/>
          <a:ln w="9525">
            <a:noFill/>
            <a:miter lim="800000"/>
            <a:headEnd/>
            <a:tailEnd/>
          </a:ln>
        </p:spPr>
      </p:pic>
      <p:pic>
        <p:nvPicPr>
          <p:cNvPr id="30725" name="Picture 15" descr="PARAMECIUM-150"/>
          <p:cNvPicPr>
            <a:picLocks noChangeAspect="1" noChangeArrowheads="1"/>
          </p:cNvPicPr>
          <p:nvPr/>
        </p:nvPicPr>
        <p:blipFill>
          <a:blip r:embed="rId4" cstate="print"/>
          <a:srcRect/>
          <a:stretch>
            <a:fillRect/>
          </a:stretch>
        </p:blipFill>
        <p:spPr bwMode="auto">
          <a:xfrm>
            <a:off x="6934200" y="2362200"/>
            <a:ext cx="19050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 to="" calcmode="lin" valueType="num">
                                      <p:cBhvr>
                                        <p:cTn id="7" dur="1" fill="hold"/>
                                        <p:tgtEl>
                                          <p:spTgt spid="7475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4759"/>
                                        </p:tgtEl>
                                        <p:attrNameLst>
                                          <p:attrName>style.visibility</p:attrName>
                                        </p:attrNameLst>
                                      </p:cBhvr>
                                      <p:to>
                                        <p:strVal val="visible"/>
                                      </p:to>
                                    </p:set>
                                    <p:anim to="" calcmode="lin" valueType="num">
                                      <p:cBhvr>
                                        <p:cTn id="12" dur="1" fill="hold"/>
                                        <p:tgtEl>
                                          <p:spTgt spid="747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Discussion 10 </a:t>
            </a:r>
            <a:r>
              <a:rPr lang="en-US" dirty="0" err="1" smtClean="0"/>
              <a:t>mins</a:t>
            </a:r>
            <a:endParaRPr lang="en-US" dirty="0"/>
          </a:p>
        </p:txBody>
      </p:sp>
      <p:sp>
        <p:nvSpPr>
          <p:cNvPr id="3" name="Text Placeholder 2"/>
          <p:cNvSpPr>
            <a:spLocks noGrp="1"/>
          </p:cNvSpPr>
          <p:nvPr>
            <p:ph type="body" idx="1"/>
          </p:nvPr>
        </p:nvSpPr>
        <p:spPr>
          <a:xfrm>
            <a:off x="457200" y="1143000"/>
            <a:ext cx="8229600" cy="5334000"/>
          </a:xfrm>
        </p:spPr>
        <p:txBody>
          <a:bodyPr>
            <a:normAutofit fontScale="85000" lnSpcReduction="20000"/>
          </a:bodyPr>
          <a:lstStyle/>
          <a:p>
            <a:r>
              <a:rPr lang="en-US" dirty="0" smtClean="0">
                <a:solidFill>
                  <a:srgbClr val="FF0000"/>
                </a:solidFill>
              </a:rPr>
              <a:t>Your group has 5 </a:t>
            </a:r>
            <a:r>
              <a:rPr lang="en-US" dirty="0" err="1" smtClean="0">
                <a:solidFill>
                  <a:srgbClr val="FF0000"/>
                </a:solidFill>
              </a:rPr>
              <a:t>mins</a:t>
            </a:r>
            <a:r>
              <a:rPr lang="en-US" dirty="0" smtClean="0">
                <a:solidFill>
                  <a:srgbClr val="FF0000"/>
                </a:solidFill>
              </a:rPr>
              <a:t> to formulate an answer to your question. You must be able to give a complete response within 1 min. Everyone must be able to answer because you don’t know who I will call.</a:t>
            </a:r>
          </a:p>
          <a:p>
            <a:r>
              <a:rPr lang="en-US" dirty="0" smtClean="0"/>
              <a:t>What part of the plant cell keeps it from bursting due to osmotic pressure? Why?</a:t>
            </a:r>
          </a:p>
          <a:p>
            <a:endParaRPr lang="en-US" dirty="0" smtClean="0"/>
          </a:p>
          <a:p>
            <a:pPr lvl="0"/>
            <a:r>
              <a:rPr lang="en-US" dirty="0" smtClean="0"/>
              <a:t>After a family picnic, Ella dumped the ice and rock salt from the ice cream maker in the back yard. That area of yard now contains dead, brown grass. Explain why this happened, and use the words hypotonic, hypertonic, and plasmolysis in your explanation. </a:t>
            </a:r>
          </a:p>
          <a:p>
            <a:r>
              <a:rPr lang="en-US" dirty="0" smtClean="0"/>
              <a:t> </a:t>
            </a:r>
          </a:p>
          <a:p>
            <a:pPr lvl="0"/>
            <a:r>
              <a:rPr lang="en-US" dirty="0" smtClean="0"/>
              <a:t>Using your understanding of plasmolysis and osmosis, explain why grocery stores frequently spray the produce and vegetables with a fine mist of water. </a:t>
            </a:r>
          </a:p>
          <a:p>
            <a:r>
              <a:rPr lang="en-US" dirty="0" smtClean="0"/>
              <a:t>    </a:t>
            </a:r>
          </a:p>
          <a:p>
            <a:pPr lvl="0"/>
            <a:r>
              <a:rPr lang="en-US" dirty="0" smtClean="0"/>
              <a:t>If a bowl of fresh strawberries is sprinkled with sugar, a few minutes later the berries will be covered with juice. Why?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Independent Practice: </a:t>
            </a:r>
            <a:br>
              <a:rPr lang="en-US" sz="3200" dirty="0" smtClean="0"/>
            </a:br>
            <a:r>
              <a:rPr lang="en-US" sz="3200" dirty="0" smtClean="0"/>
              <a:t>Diffusion and Osmosis Practice Worksheet</a:t>
            </a:r>
            <a:endParaRPr lang="en-US" sz="3200" dirty="0"/>
          </a:p>
        </p:txBody>
      </p:sp>
      <p:sp>
        <p:nvSpPr>
          <p:cNvPr id="3" name="Text Placeholder 2"/>
          <p:cNvSpPr>
            <a:spLocks noGrp="1"/>
          </p:cNvSpPr>
          <p:nvPr>
            <p:ph type="body" idx="1"/>
          </p:nvPr>
        </p:nvSpPr>
        <p:spPr/>
        <p:txBody>
          <a:bodyPr/>
          <a:lstStyle/>
          <a:p>
            <a:r>
              <a:rPr lang="en-US" dirty="0" smtClean="0"/>
              <a:t>Use chapter 7 pages 201-205 for support.</a:t>
            </a:r>
            <a:endParaRPr lang="en-US" dirty="0"/>
          </a:p>
        </p:txBody>
      </p:sp>
    </p:spTree>
    <p:extLst>
      <p:ext uri="{BB962C8B-B14F-4D97-AF65-F5344CB8AC3E}">
        <p14:creationId xmlns:p14="http://schemas.microsoft.com/office/powerpoint/2010/main" val="17269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5 </a:t>
            </a:r>
            <a:r>
              <a:rPr lang="en-US" dirty="0" err="1" smtClean="0"/>
              <a:t>mins</a:t>
            </a:r>
            <a:endParaRPr lang="en-US" dirty="0"/>
          </a:p>
        </p:txBody>
      </p:sp>
      <p:sp>
        <p:nvSpPr>
          <p:cNvPr id="3" name="Text Placeholder 2"/>
          <p:cNvSpPr>
            <a:spLocks noGrp="1"/>
          </p:cNvSpPr>
          <p:nvPr>
            <p:ph type="body" idx="1"/>
          </p:nvPr>
        </p:nvSpPr>
        <p:spPr/>
        <p:txBody>
          <a:bodyPr/>
          <a:lstStyle/>
          <a:p>
            <a:r>
              <a:rPr lang="en-US" dirty="0" smtClean="0"/>
              <a:t>Rate your level of understanding. </a:t>
            </a:r>
          </a:p>
          <a:p>
            <a:r>
              <a:rPr lang="en-US" dirty="0" smtClean="0"/>
              <a:t>Then, reflect on …..</a:t>
            </a:r>
          </a:p>
          <a:p>
            <a:r>
              <a:rPr lang="en-US" dirty="0" smtClean="0"/>
              <a:t>Why do goldfish die if placed into a salt water environment?  </a:t>
            </a:r>
          </a:p>
          <a:p>
            <a:r>
              <a:rPr lang="en-US" dirty="0" smtClean="0"/>
              <a:t>Why do snails seem to dissolve when salt is poured on them?</a:t>
            </a:r>
          </a:p>
          <a:p>
            <a:r>
              <a:rPr lang="en-US" dirty="0" smtClean="0"/>
              <a:t>Use key vocabulary related to osmosis to explain.</a:t>
            </a:r>
          </a:p>
          <a:p>
            <a:endParaRPr lang="en-US" dirty="0"/>
          </a:p>
          <a:p>
            <a:pPr marL="0" indent="0">
              <a:buNone/>
            </a:pPr>
            <a:endParaRPr lang="en-US" dirty="0"/>
          </a:p>
        </p:txBody>
      </p:sp>
    </p:spTree>
    <p:extLst>
      <p:ext uri="{BB962C8B-B14F-4D97-AF65-F5344CB8AC3E}">
        <p14:creationId xmlns:p14="http://schemas.microsoft.com/office/powerpoint/2010/main" val="3632836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a:t>
            </a:r>
            <a:endParaRPr lang="en-US" dirty="0"/>
          </a:p>
        </p:txBody>
      </p:sp>
      <p:sp>
        <p:nvSpPr>
          <p:cNvPr id="3" name="Text Placeholder 2"/>
          <p:cNvSpPr>
            <a:spLocks noGrp="1"/>
          </p:cNvSpPr>
          <p:nvPr>
            <p:ph type="body" idx="1"/>
          </p:nvPr>
        </p:nvSpPr>
        <p:spPr/>
        <p:txBody>
          <a:bodyPr>
            <a:normAutofit lnSpcReduction="10000"/>
          </a:bodyPr>
          <a:lstStyle/>
          <a:p>
            <a:r>
              <a:rPr lang="en-US" dirty="0"/>
              <a:t>How Osmosis Works</a:t>
            </a:r>
            <a:endParaRPr lang="en-US" dirty="0" smtClean="0">
              <a:hlinkClick r:id="rId2"/>
            </a:endParaRPr>
          </a:p>
          <a:p>
            <a:r>
              <a:rPr lang="en-US" dirty="0" smtClean="0">
                <a:hlinkClick r:id="rId2"/>
              </a:rPr>
              <a:t>http</a:t>
            </a:r>
            <a:r>
              <a:rPr lang="en-US" dirty="0">
                <a:hlinkClick r:id="rId2"/>
              </a:rPr>
              <a:t>://highered.mheducation.com/sites/0072495855/student_view0/chapter2/animation__</a:t>
            </a:r>
            <a:r>
              <a:rPr lang="en-US" dirty="0" smtClean="0">
                <a:hlinkClick r:id="rId2"/>
              </a:rPr>
              <a:t>how_osmosis_works.html</a:t>
            </a:r>
            <a:endParaRPr lang="en-US" dirty="0" smtClean="0"/>
          </a:p>
          <a:p>
            <a:r>
              <a:rPr lang="en-US" dirty="0" smtClean="0"/>
              <a:t>Osmosis / Plasmolysis</a:t>
            </a:r>
          </a:p>
          <a:p>
            <a:r>
              <a:rPr lang="en-US" dirty="0">
                <a:hlinkClick r:id="rId3"/>
              </a:rPr>
              <a:t>http://highered.mheducation.com/sites/9834092339/student_view0/chapter38/animation_-_</a:t>
            </a:r>
            <a:r>
              <a:rPr lang="en-US" dirty="0" smtClean="0">
                <a:hlinkClick r:id="rId3"/>
              </a:rPr>
              <a:t>osmosis.html</a:t>
            </a:r>
            <a:endParaRPr lang="en-US" dirty="0" smtClean="0"/>
          </a:p>
          <a:p>
            <a:r>
              <a:rPr lang="en-US" dirty="0" smtClean="0"/>
              <a:t>Hemolysis &amp; Crenation</a:t>
            </a:r>
          </a:p>
          <a:p>
            <a:r>
              <a:rPr lang="en-US" dirty="0">
                <a:hlinkClick r:id="rId4"/>
              </a:rPr>
              <a:t>http://highered.mheducation.com/sites/0072495855/student_view0/chapter21/animation__hemolysis_and_crenation.html</a:t>
            </a:r>
            <a:endParaRPr lang="en-US" dirty="0"/>
          </a:p>
        </p:txBody>
      </p:sp>
    </p:spTree>
    <p:extLst>
      <p:ext uri="{BB962C8B-B14F-4D97-AF65-F5344CB8AC3E}">
        <p14:creationId xmlns:p14="http://schemas.microsoft.com/office/powerpoint/2010/main" val="418260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600" b="1" dirty="0" smtClean="0"/>
              <a:t>Passive Transport vs. Active Transport</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4592759"/>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Passive</a:t>
                      </a:r>
                      <a:endParaRPr lang="en-US" dirty="0"/>
                    </a:p>
                  </a:txBody>
                  <a:tcPr/>
                </a:tc>
                <a:tc>
                  <a:txBody>
                    <a:bodyPr/>
                    <a:lstStyle/>
                    <a:p>
                      <a:pPr algn="ctr"/>
                      <a:r>
                        <a:rPr lang="en-US" dirty="0" smtClean="0"/>
                        <a:t>Both</a:t>
                      </a:r>
                      <a:endParaRPr lang="en-US" dirty="0"/>
                    </a:p>
                  </a:txBody>
                  <a:tcPr/>
                </a:tc>
                <a:tc>
                  <a:txBody>
                    <a:bodyPr/>
                    <a:lstStyle/>
                    <a:p>
                      <a:pPr algn="ctr"/>
                      <a:r>
                        <a:rPr lang="en-US" dirty="0" smtClean="0"/>
                        <a:t>Active</a:t>
                      </a:r>
                      <a:endParaRPr lang="en-US" dirty="0"/>
                    </a:p>
                  </a:txBody>
                  <a:tcPr/>
                </a:tc>
              </a:tr>
              <a:tr h="370840">
                <a:tc>
                  <a:txBody>
                    <a:bodyPr/>
                    <a:lstStyle/>
                    <a:p>
                      <a:pPr marL="285750" indent="-285750">
                        <a:buFont typeface="Arial" panose="020B0604020202020204" pitchFamily="34" charset="0"/>
                        <a:buChar char="•"/>
                      </a:pPr>
                      <a:r>
                        <a:rPr lang="en-US" dirty="0" smtClean="0"/>
                        <a:t>No Energy Needed</a:t>
                      </a:r>
                    </a:p>
                    <a:p>
                      <a:pPr marL="285750" indent="-285750">
                        <a:buFont typeface="Arial" panose="020B0604020202020204" pitchFamily="34" charset="0"/>
                        <a:buChar char="•"/>
                      </a:pPr>
                      <a:r>
                        <a:rPr lang="en-US" dirty="0" smtClean="0"/>
                        <a:t>Osmosis</a:t>
                      </a:r>
                    </a:p>
                    <a:p>
                      <a:pPr marL="285750" indent="-285750">
                        <a:buFont typeface="Arial" panose="020B0604020202020204" pitchFamily="34" charset="0"/>
                        <a:buChar char="•"/>
                      </a:pPr>
                      <a:r>
                        <a:rPr lang="en-US" dirty="0" smtClean="0"/>
                        <a:t>Facilitated diffusion</a:t>
                      </a:r>
                    </a:p>
                    <a:p>
                      <a:pPr marL="285750" indent="-285750">
                        <a:buFont typeface="Arial" panose="020B0604020202020204" pitchFamily="34" charset="0"/>
                        <a:buChar char="•"/>
                      </a:pPr>
                      <a:r>
                        <a:rPr lang="en-US" dirty="0" smtClean="0"/>
                        <a:t>Simple diffusion</a:t>
                      </a:r>
                    </a:p>
                    <a:p>
                      <a:pPr marL="285750" indent="-285750">
                        <a:buFont typeface="Arial" panose="020B0604020202020204" pitchFamily="34" charset="0"/>
                        <a:buChar char="•"/>
                      </a:pPr>
                      <a:r>
                        <a:rPr lang="en-US" dirty="0" smtClean="0"/>
                        <a:t>No ATP required</a:t>
                      </a:r>
                    </a:p>
                    <a:p>
                      <a:pPr marL="285750" indent="-285750">
                        <a:buFont typeface="Arial" panose="020B0604020202020204" pitchFamily="34" charset="0"/>
                        <a:buChar char="•"/>
                      </a:pPr>
                      <a:r>
                        <a:rPr lang="en-US" dirty="0" smtClean="0"/>
                        <a:t>Down concentration gradient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From high to low concentration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Moves water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solidFill>
                            <a:schemeClr val="accent3">
                              <a:lumMod val="50000"/>
                            </a:schemeClr>
                          </a:solidFill>
                        </a:rPr>
                        <a:t>Protein channels*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smtClean="0"/>
                        <a:t>Uses proteins</a:t>
                      </a:r>
                    </a:p>
                    <a:p>
                      <a:pPr marL="285750" indent="-285750">
                        <a:buFont typeface="Arial" panose="020B0604020202020204" pitchFamily="34" charset="0"/>
                        <a:buChar char="•"/>
                      </a:pPr>
                      <a:r>
                        <a:rPr lang="en-US" dirty="0" smtClean="0"/>
                        <a:t>Moves molecules across membrane</a:t>
                      </a:r>
                      <a:endParaRPr lang="en-US" dirty="0"/>
                    </a:p>
                  </a:txBody>
                  <a:tcPr/>
                </a:tc>
                <a:tc>
                  <a:txBody>
                    <a:bodyPr/>
                    <a:lstStyle/>
                    <a:p>
                      <a:pPr marL="285750" indent="-285750">
                        <a:buFont typeface="Arial" panose="020B0604020202020204" pitchFamily="34" charset="0"/>
                        <a:buChar char="•"/>
                      </a:pPr>
                      <a:r>
                        <a:rPr lang="en-US" dirty="0" smtClean="0"/>
                        <a:t>Endocytosis</a:t>
                      </a:r>
                    </a:p>
                    <a:p>
                      <a:pPr marL="285750" indent="-285750">
                        <a:buFont typeface="Arial" panose="020B0604020202020204" pitchFamily="34" charset="0"/>
                        <a:buChar char="•"/>
                      </a:pPr>
                      <a:r>
                        <a:rPr lang="en-US" dirty="0" smtClean="0"/>
                        <a:t>Requires energy</a:t>
                      </a:r>
                    </a:p>
                    <a:p>
                      <a:pPr marL="285750" indent="-285750">
                        <a:buFont typeface="Arial" panose="020B0604020202020204" pitchFamily="34" charset="0"/>
                        <a:buChar char="•"/>
                      </a:pPr>
                      <a:r>
                        <a:rPr lang="en-US" dirty="0" smtClean="0"/>
                        <a:t>Exocytosis</a:t>
                      </a:r>
                    </a:p>
                    <a:p>
                      <a:pPr marL="285750" indent="-285750">
                        <a:buFont typeface="Arial" panose="020B0604020202020204" pitchFamily="34" charset="0"/>
                        <a:buChar char="•"/>
                      </a:pPr>
                      <a:r>
                        <a:rPr lang="en-US" dirty="0" smtClean="0"/>
                        <a:t>Against concentration</a:t>
                      </a:r>
                      <a:r>
                        <a:rPr lang="en-US" baseline="0" dirty="0" smtClean="0"/>
                        <a:t> gradient</a:t>
                      </a:r>
                    </a:p>
                    <a:p>
                      <a:pPr marL="285750" indent="-285750">
                        <a:buFont typeface="Arial" panose="020B0604020202020204" pitchFamily="34" charset="0"/>
                        <a:buChar char="•"/>
                      </a:pPr>
                      <a:r>
                        <a:rPr lang="en-US" baseline="0" dirty="0" smtClean="0"/>
                        <a:t>Phagocytosis</a:t>
                      </a:r>
                    </a:p>
                    <a:p>
                      <a:pPr marL="285750" indent="-285750">
                        <a:buFont typeface="Arial" panose="020B0604020202020204" pitchFamily="34" charset="0"/>
                        <a:buChar char="•"/>
                      </a:pPr>
                      <a:r>
                        <a:rPr lang="en-US" baseline="0" dirty="0" smtClean="0"/>
                        <a:t>Pinocytosis</a:t>
                      </a:r>
                    </a:p>
                    <a:p>
                      <a:pPr marL="285750" indent="-285750">
                        <a:buFont typeface="Arial" panose="020B0604020202020204" pitchFamily="34" charset="0"/>
                        <a:buChar char="•"/>
                      </a:pPr>
                      <a:r>
                        <a:rPr lang="en-US" baseline="0" dirty="0" smtClean="0"/>
                        <a:t>From low to high concentration</a:t>
                      </a:r>
                    </a:p>
                    <a:p>
                      <a:pPr marL="285750" indent="-285750">
                        <a:buFont typeface="Arial" panose="020B0604020202020204" pitchFamily="34" charset="0"/>
                        <a:buChar char="•"/>
                      </a:pPr>
                      <a:r>
                        <a:rPr lang="en-US" baseline="0" dirty="0" smtClean="0"/>
                        <a:t>Moves large particles</a:t>
                      </a:r>
                    </a:p>
                    <a:p>
                      <a:pPr marL="285750" indent="-285750">
                        <a:buFont typeface="Arial" panose="020B0604020202020204" pitchFamily="34" charset="0"/>
                        <a:buChar char="•"/>
                      </a:pPr>
                      <a:r>
                        <a:rPr lang="en-US" baseline="0" dirty="0" smtClean="0"/>
                        <a:t>Uses vesicles</a:t>
                      </a:r>
                    </a:p>
                    <a:p>
                      <a:pPr marL="285750" indent="-285750">
                        <a:buFont typeface="Arial" panose="020B0604020202020204" pitchFamily="34" charset="0"/>
                        <a:buChar char="•"/>
                      </a:pPr>
                      <a:r>
                        <a:rPr lang="en-US" baseline="0" dirty="0" smtClean="0"/>
                        <a:t>Requires ATP</a:t>
                      </a:r>
                    </a:p>
                    <a:p>
                      <a:pPr marL="285750" indent="-285750">
                        <a:buFont typeface="Arial" panose="020B0604020202020204" pitchFamily="34" charset="0"/>
                        <a:buChar char="•"/>
                      </a:pPr>
                      <a:r>
                        <a:rPr lang="en-US" baseline="0" dirty="0" smtClean="0"/>
                        <a:t>Proton pumps</a:t>
                      </a:r>
                    </a:p>
                    <a:p>
                      <a:pPr marL="285750" indent="-285750">
                        <a:buFont typeface="Arial" panose="020B0604020202020204" pitchFamily="34" charset="0"/>
                        <a:buChar char="•"/>
                      </a:pPr>
                      <a:r>
                        <a:rPr lang="en-US" b="1" baseline="0" dirty="0" smtClean="0">
                          <a:solidFill>
                            <a:schemeClr val="accent3">
                              <a:lumMod val="50000"/>
                            </a:schemeClr>
                          </a:solidFill>
                        </a:rPr>
                        <a:t>Protein pumps*</a:t>
                      </a:r>
                      <a:endParaRPr lang="en-US" b="1" dirty="0">
                        <a:solidFill>
                          <a:schemeClr val="accent3">
                            <a:lumMod val="50000"/>
                          </a:schemeClr>
                        </a:solidFill>
                      </a:endParaRPr>
                    </a:p>
                  </a:txBody>
                  <a:tcPr/>
                </a:tc>
              </a:tr>
            </a:tbl>
          </a:graphicData>
        </a:graphic>
      </p:graphicFrame>
      <p:sp>
        <p:nvSpPr>
          <p:cNvPr id="6" name="TextBox 5"/>
          <p:cNvSpPr txBox="1"/>
          <p:nvPr/>
        </p:nvSpPr>
        <p:spPr>
          <a:xfrm>
            <a:off x="609600" y="6172200"/>
            <a:ext cx="7315200" cy="369332"/>
          </a:xfrm>
          <a:prstGeom prst="rect">
            <a:avLst/>
          </a:prstGeom>
          <a:noFill/>
        </p:spPr>
        <p:txBody>
          <a:bodyPr wrap="square" rtlCol="0">
            <a:spAutoFit/>
          </a:bodyPr>
          <a:lstStyle/>
          <a:p>
            <a:r>
              <a:rPr lang="en-US" dirty="0" smtClean="0"/>
              <a:t>* Not on your sheet</a:t>
            </a:r>
            <a:endParaRPr lang="en-US" dirty="0"/>
          </a:p>
        </p:txBody>
      </p:sp>
    </p:spTree>
    <p:extLst>
      <p:ext uri="{BB962C8B-B14F-4D97-AF65-F5344CB8AC3E}">
        <p14:creationId xmlns:p14="http://schemas.microsoft.com/office/powerpoint/2010/main" val="286644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762000"/>
          </a:xfrm>
        </p:spPr>
        <p:txBody>
          <a:bodyPr/>
          <a:lstStyle/>
          <a:p>
            <a:r>
              <a:rPr lang="en-US" sz="3600" dirty="0" smtClean="0"/>
              <a:t>Passive &amp; Active Transport Video 6:12</a:t>
            </a:r>
            <a:endParaRPr lang="en-US" sz="3600" dirty="0"/>
          </a:p>
        </p:txBody>
      </p:sp>
      <p:sp>
        <p:nvSpPr>
          <p:cNvPr id="3" name="TextBox 2"/>
          <p:cNvSpPr txBox="1"/>
          <p:nvPr/>
        </p:nvSpPr>
        <p:spPr>
          <a:xfrm>
            <a:off x="609600" y="6096000"/>
            <a:ext cx="8001000" cy="646331"/>
          </a:xfrm>
          <a:prstGeom prst="rect">
            <a:avLst/>
          </a:prstGeom>
          <a:noFill/>
        </p:spPr>
        <p:txBody>
          <a:bodyPr wrap="square" rtlCol="0">
            <a:spAutoFit/>
          </a:bodyPr>
          <a:lstStyle/>
          <a:p>
            <a:r>
              <a:rPr lang="en-US" dirty="0" smtClean="0"/>
              <a:t>Jot down 2 new real-world pieces of information that you learned from the video.</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Sodium – Potassium Pump </a:t>
            </a:r>
            <a:br>
              <a:rPr lang="en-US" sz="4400" dirty="0" smtClean="0"/>
            </a:br>
            <a:r>
              <a:rPr lang="en-US" sz="4400" dirty="0" smtClean="0"/>
              <a:t>Na</a:t>
            </a:r>
            <a:r>
              <a:rPr lang="en-US" sz="4400" baseline="30000" dirty="0" smtClean="0"/>
              <a:t>+</a:t>
            </a:r>
            <a:r>
              <a:rPr lang="en-US" sz="4400" dirty="0" smtClean="0"/>
              <a:t> - K</a:t>
            </a:r>
            <a:r>
              <a:rPr lang="en-US" sz="4400" baseline="30000" dirty="0" smtClean="0"/>
              <a:t>+</a:t>
            </a:r>
            <a:r>
              <a:rPr lang="en-US" sz="4400" dirty="0" smtClean="0"/>
              <a:t> Pump</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Active Transport</a:t>
            </a:r>
          </a:p>
          <a:p>
            <a:r>
              <a:rPr lang="en-US" dirty="0" smtClean="0"/>
              <a:t>Pumps Sodium Ions out of the cell and Potassium ions into the cell</a:t>
            </a:r>
          </a:p>
          <a:p>
            <a:r>
              <a:rPr lang="en-US" dirty="0" smtClean="0"/>
              <a:t>Mnemonic Device - </a:t>
            </a:r>
            <a:r>
              <a:rPr lang="en-US" dirty="0" err="1" smtClean="0"/>
              <a:t>NaO</a:t>
            </a:r>
            <a:r>
              <a:rPr lang="en-US" dirty="0" smtClean="0"/>
              <a:t> Kin</a:t>
            </a:r>
          </a:p>
          <a:p>
            <a:r>
              <a:rPr lang="en-US" dirty="0" smtClean="0"/>
              <a:t>Responsible for driving your nerve impulses</a:t>
            </a:r>
          </a:p>
          <a:p>
            <a:r>
              <a:rPr lang="en-US" dirty="0" smtClean="0"/>
              <a:t>1/3 of what you eat is solely for these to work</a:t>
            </a:r>
          </a:p>
          <a:p>
            <a:endParaRPr lang="en-US" dirty="0"/>
          </a:p>
          <a:p>
            <a:r>
              <a:rPr lang="en-US" dirty="0" smtClean="0"/>
              <a:t>Animation of How it works</a:t>
            </a:r>
          </a:p>
          <a:p>
            <a:r>
              <a:rPr lang="en-US" dirty="0">
                <a:hlinkClick r:id="rId2"/>
              </a:rPr>
              <a:t>http://highered.mheducation.com/sites/0072495855/student_view0/chapter2/animation__how_the_sodium_potassium_pump_works.html</a:t>
            </a:r>
            <a:endParaRPr lang="en-US" dirty="0"/>
          </a:p>
        </p:txBody>
      </p:sp>
    </p:spTree>
    <p:extLst>
      <p:ext uri="{BB962C8B-B14F-4D97-AF65-F5344CB8AC3E}">
        <p14:creationId xmlns:p14="http://schemas.microsoft.com/office/powerpoint/2010/main" val="96322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36418" y="228600"/>
            <a:ext cx="2133600" cy="1219200"/>
          </a:xfrm>
        </p:spPr>
        <p:txBody>
          <a:bodyPr/>
          <a:lstStyle/>
          <a:p>
            <a:r>
              <a:rPr lang="en-US" sz="2400" dirty="0" smtClean="0"/>
              <a:t>CFU</a:t>
            </a:r>
            <a:endParaRPr lang="en-US" sz="2400" dirty="0"/>
          </a:p>
        </p:txBody>
      </p:sp>
      <p:sp>
        <p:nvSpPr>
          <p:cNvPr id="4" name="TextBox 3" hidden="1"/>
          <p:cNvSpPr txBox="1"/>
          <p:nvPr>
            <p:custDataLst>
              <p:tags r:id="rId3"/>
            </p:custDataLst>
          </p:nvPr>
        </p:nvSpPr>
        <p:spPr>
          <a:xfrm>
            <a:off x="457200" y="4318000"/>
            <a:ext cx="7620000" cy="923330"/>
          </a:xfrm>
          <a:prstGeom prst="rect">
            <a:avLst/>
          </a:prstGeom>
          <a:noFill/>
        </p:spPr>
        <p:txBody>
          <a:bodyPr vert="horz" rtlCol="0">
            <a:spAutoFit/>
          </a:bodyPr>
          <a:lstStyle/>
          <a:p>
            <a:r>
              <a:rPr lang="en-US" smtClean="0"/>
              <a:t>[Default]</a:t>
            </a:r>
          </a:p>
          <a:p>
            <a:r>
              <a:rPr lang="en-US" smtClean="0"/>
              <a:t>[MC Any]</a:t>
            </a:r>
          </a:p>
          <a:p>
            <a:r>
              <a:rPr lang="en-US" smtClean="0"/>
              <a:t>[MC All]</a:t>
            </a:r>
            <a:endParaRPr lang="en-US"/>
          </a:p>
        </p:txBody>
      </p:sp>
      <p:pic>
        <p:nvPicPr>
          <p:cNvPr id="20" name="Picture 2"/>
          <p:cNvPicPr>
            <a:picLocks noChangeAspect="1" noChangeArrowheads="1"/>
          </p:cNvPicPr>
          <p:nvPr/>
        </p:nvPicPr>
        <p:blipFill>
          <a:blip r:embed="rId6" cstate="print"/>
          <a:srcRect/>
          <a:stretch>
            <a:fillRect/>
          </a:stretch>
        </p:blipFill>
        <p:spPr bwMode="auto">
          <a:xfrm>
            <a:off x="2819400" y="228600"/>
            <a:ext cx="6019800" cy="64008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78627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Order Thinking</a:t>
            </a:r>
            <a:endParaRPr lang="en-US" dirty="0"/>
          </a:p>
        </p:txBody>
      </p:sp>
      <p:sp>
        <p:nvSpPr>
          <p:cNvPr id="3" name="Content Placeholder 2"/>
          <p:cNvSpPr>
            <a:spLocks noGrp="1"/>
          </p:cNvSpPr>
          <p:nvPr>
            <p:ph idx="1"/>
          </p:nvPr>
        </p:nvSpPr>
        <p:spPr/>
        <p:txBody>
          <a:bodyPr>
            <a:normAutofit lnSpcReduction="10000"/>
          </a:bodyPr>
          <a:lstStyle/>
          <a:p>
            <a:r>
              <a:rPr lang="en-US" dirty="0" smtClean="0"/>
              <a:t>Q1: If a cell were exposed to a poison that blocked the cell’s ability to manufacture ATP, what effect would that have on the cell membrane’s transport processes? </a:t>
            </a:r>
          </a:p>
          <a:p>
            <a:r>
              <a:rPr lang="en-US" dirty="0" smtClean="0">
                <a:latin typeface="Comic Sans MS" pitchFamily="66" charset="0"/>
              </a:rPr>
              <a:t>Q2: During intense exercise, POTASSIUM (K+) tends to accumulate in the fluid SURROUNDING muscle cells.  What membrane protein helps muscle cells COUNTERACT this tendency?  Explain how this works.</a:t>
            </a:r>
          </a:p>
          <a:p>
            <a:r>
              <a:rPr lang="en-US" dirty="0" smtClean="0">
                <a:latin typeface="Comic Sans MS" pitchFamily="66" charset="0"/>
              </a:rPr>
              <a:t>Q3: What would happen if the cell were exposed to a </a:t>
            </a:r>
          </a:p>
          <a:p>
            <a:r>
              <a:rPr lang="en-US" dirty="0" smtClean="0">
                <a:latin typeface="Comic Sans MS" pitchFamily="66" charset="0"/>
              </a:rPr>
              <a:t>    drug that disabled the transport proteins in the  </a:t>
            </a:r>
          </a:p>
          <a:p>
            <a:r>
              <a:rPr lang="en-US" dirty="0" smtClean="0">
                <a:latin typeface="Comic Sans MS" pitchFamily="66" charset="0"/>
              </a:rPr>
              <a:t>    cell membrane?</a:t>
            </a:r>
          </a:p>
          <a:p>
            <a:endParaRPr lang="en-US" dirty="0"/>
          </a:p>
        </p:txBody>
      </p:sp>
    </p:spTree>
    <p:extLst>
      <p:ext uri="{BB962C8B-B14F-4D97-AF65-F5344CB8AC3E}">
        <p14:creationId xmlns:p14="http://schemas.microsoft.com/office/powerpoint/2010/main" val="222544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High Order </a:t>
            </a:r>
            <a:r>
              <a:rPr lang="en-US" dirty="0" smtClean="0"/>
              <a:t>Thinking Answers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Comic Sans MS" pitchFamily="66" charset="0"/>
              </a:rPr>
              <a:t>Q1 answer: All active transport processes would stop, because they require the cell to expend energy and ATP is the main energy currency of the cell.  All passive transport processes would continue until the concentration gradient disappeared.</a:t>
            </a:r>
          </a:p>
          <a:p>
            <a:endParaRPr lang="en-US" dirty="0">
              <a:latin typeface="Comic Sans MS" pitchFamily="66" charset="0"/>
            </a:endParaRPr>
          </a:p>
          <a:p>
            <a:r>
              <a:rPr lang="en-US" dirty="0">
                <a:latin typeface="Comic Sans MS" pitchFamily="66" charset="0"/>
              </a:rPr>
              <a:t>Q2 answer: The sodium-potassium pump counteracts the accumulation of potassium outside cells by transporting potassium into the cells in exchange for sodium</a:t>
            </a:r>
            <a:r>
              <a:rPr lang="en-US" dirty="0" smtClean="0">
                <a:latin typeface="Comic Sans MS" pitchFamily="66" charset="0"/>
              </a:rPr>
              <a:t>.</a:t>
            </a:r>
          </a:p>
          <a:p>
            <a:endParaRPr lang="en-US" dirty="0">
              <a:latin typeface="Comic Sans MS" pitchFamily="66" charset="0"/>
            </a:endParaRPr>
          </a:p>
          <a:p>
            <a:r>
              <a:rPr lang="en-US" dirty="0">
                <a:latin typeface="Comic Sans MS" pitchFamily="66" charset="0"/>
              </a:rPr>
              <a:t>Q3 answer: Transport by simple diffusion, osmosis,  endocytosis, and exocytosis will still take place, but any transport requiring membrane proteins would not, for example facilitated diffusion and the sodium potassium pumps.</a:t>
            </a:r>
            <a:endParaRPr lang="en-US" dirty="0"/>
          </a:p>
        </p:txBody>
      </p:sp>
    </p:spTree>
    <p:extLst>
      <p:ext uri="{BB962C8B-B14F-4D97-AF65-F5344CB8AC3E}">
        <p14:creationId xmlns:p14="http://schemas.microsoft.com/office/powerpoint/2010/main" val="330915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Closure</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t>Create a </a:t>
            </a:r>
            <a:r>
              <a:rPr lang="en-US" dirty="0" err="1" smtClean="0"/>
              <a:t>Frayer</a:t>
            </a:r>
            <a:r>
              <a:rPr lang="en-US" dirty="0" smtClean="0"/>
              <a:t> Model for Active Transport and one for Passive Transport.</a:t>
            </a:r>
          </a:p>
          <a:p>
            <a:endParaRPr lang="en-US" dirty="0" smtClean="0"/>
          </a:p>
          <a:p>
            <a:endParaRPr lang="en-US" dirty="0" smtClean="0"/>
          </a:p>
          <a:p>
            <a:pPr>
              <a:buNone/>
            </a:pPr>
            <a:endParaRPr lang="en-US" dirty="0" smtClean="0"/>
          </a:p>
          <a:p>
            <a:endParaRPr lang="en-US" dirty="0" smtClean="0"/>
          </a:p>
          <a:p>
            <a:endParaRPr lang="en-US" dirty="0" smtClean="0"/>
          </a:p>
          <a:p>
            <a:endParaRPr lang="en-US" dirty="0"/>
          </a:p>
          <a:p>
            <a:endParaRPr lang="en-US" dirty="0" smtClean="0"/>
          </a:p>
          <a:p>
            <a:endParaRPr lang="en-US" dirty="0" smtClean="0"/>
          </a:p>
        </p:txBody>
      </p:sp>
      <p:pic>
        <p:nvPicPr>
          <p:cNvPr id="28674" name="Picture 2" descr="http://contentarealearningstrategies.wikispaces.com/file/view/Frayer_Model_Template.JPG/78477387/Frayer_Model_Template.JPG">
            <a:hlinkClick r:id="rId3"/>
          </p:cNvPr>
          <p:cNvPicPr>
            <a:picLocks noChangeAspect="1" noChangeArrowheads="1"/>
          </p:cNvPicPr>
          <p:nvPr/>
        </p:nvPicPr>
        <p:blipFill>
          <a:blip r:embed="rId4" cstate="print"/>
          <a:srcRect/>
          <a:stretch>
            <a:fillRect/>
          </a:stretch>
        </p:blipFill>
        <p:spPr bwMode="auto">
          <a:xfrm>
            <a:off x="1752600" y="2286000"/>
            <a:ext cx="5162550" cy="2571751"/>
          </a:xfrm>
          <a:prstGeom prst="rect">
            <a:avLst/>
          </a:prstGeom>
          <a:noFill/>
        </p:spPr>
      </p:pic>
    </p:spTree>
    <p:extLst>
      <p:ext uri="{BB962C8B-B14F-4D97-AF65-F5344CB8AC3E}">
        <p14:creationId xmlns:p14="http://schemas.microsoft.com/office/powerpoint/2010/main" val="1467530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PSSLIDEREVISION" val="1.0.0"/>
  <p:tag name="CPSSLIDETEMPLATE" val="MC4 - Question Graphic"/>
  <p:tag name="CORRECTANSWERSTEM" val="3"/>
</p:tagLst>
</file>

<file path=ppt/tags/tag2.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xml><?xml version="1.0" encoding="utf-8"?>
<p:tagLst xmlns:a="http://schemas.openxmlformats.org/drawingml/2006/main" xmlns:r="http://schemas.openxmlformats.org/officeDocument/2006/relationships" xmlns:p="http://schemas.openxmlformats.org/presentationml/2006/main">
  <p:tag name="CPSSHAPETYPE" val="MCTypes"/>
</p:tagLst>
</file>

<file path=ppt/tags/tag4.xml><?xml version="1.0" encoding="utf-8"?>
<p:tagLst xmlns:a="http://schemas.openxmlformats.org/drawingml/2006/main" xmlns:r="http://schemas.openxmlformats.org/officeDocument/2006/relationships" xmlns:p="http://schemas.openxmlformats.org/presentationml/2006/main">
  <p:tag name="CPSSLIDEREVISION" val="1.0.0"/>
  <p:tag name="CPSSLIDETEMPLATE" val="MC4 - Question Graphic"/>
  <p:tag name="CORRECTANSWERSTEM" val="0"/>
</p:tagLst>
</file>

<file path=ppt/tags/tag5.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6.xml><?xml version="1.0" encoding="utf-8"?>
<p:tagLst xmlns:a="http://schemas.openxmlformats.org/drawingml/2006/main" xmlns:r="http://schemas.openxmlformats.org/officeDocument/2006/relationships" xmlns:p="http://schemas.openxmlformats.org/presentationml/2006/main">
  <p:tag name="CPSSHAPETYPE" val="MCTyp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7692</TotalTime>
  <Words>1091</Words>
  <Application>Microsoft Office PowerPoint</Application>
  <PresentationFormat>On-screen Show (4:3)</PresentationFormat>
  <Paragraphs>148</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Movement across the Cell Membrane  </vt:lpstr>
      <vt:lpstr>Do Now 02.01.16</vt:lpstr>
      <vt:lpstr>Passive Transport vs. Active Transport</vt:lpstr>
      <vt:lpstr>Passive &amp; Active Transport Video 6:12</vt:lpstr>
      <vt:lpstr>Sodium – Potassium Pump  Na+ - K+ Pump</vt:lpstr>
      <vt:lpstr>CFU</vt:lpstr>
      <vt:lpstr>High Order Thinking</vt:lpstr>
      <vt:lpstr>High Order Thinking Answers</vt:lpstr>
      <vt:lpstr>Closure</vt:lpstr>
      <vt:lpstr>PowerPoint Presentation</vt:lpstr>
      <vt:lpstr>Osmosis Why is this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10 mins</vt:lpstr>
      <vt:lpstr>Independent Practice:  Diffusion and Osmosis Practice Worksheet</vt:lpstr>
      <vt:lpstr>Closure 5 mins</vt:lpstr>
      <vt:lpstr>How Osmosis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Unistar</dc:creator>
  <cp:lastModifiedBy>Unistar</cp:lastModifiedBy>
  <cp:revision>89</cp:revision>
  <dcterms:created xsi:type="dcterms:W3CDTF">2014-12-29T23:12:22Z</dcterms:created>
  <dcterms:modified xsi:type="dcterms:W3CDTF">2016-02-02T14:12:27Z</dcterms:modified>
</cp:coreProperties>
</file>