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4" r:id="rId3"/>
    <p:sldId id="257" r:id="rId4"/>
    <p:sldId id="258" r:id="rId5"/>
    <p:sldId id="259" r:id="rId6"/>
    <p:sldId id="260" r:id="rId7"/>
    <p:sldId id="262" r:id="rId8"/>
    <p:sldId id="261" r:id="rId9"/>
    <p:sldId id="263" r:id="rId10"/>
    <p:sldId id="268" r:id="rId11"/>
    <p:sldId id="264" r:id="rId12"/>
    <p:sldId id="265" r:id="rId13"/>
    <p:sldId id="266" r:id="rId14"/>
    <p:sldId id="267"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3" r:id="rId29"/>
    <p:sldId id="284" r:id="rId30"/>
    <p:sldId id="285" r:id="rId31"/>
    <p:sldId id="286" r:id="rId32"/>
    <p:sldId id="287" r:id="rId33"/>
    <p:sldId id="288" r:id="rId34"/>
    <p:sldId id="289" r:id="rId35"/>
    <p:sldId id="290" r:id="rId36"/>
    <p:sldId id="291" r:id="rId37"/>
    <p:sldId id="292" r:id="rId38"/>
    <p:sldId id="293" r:id="rId39"/>
    <p:sldId id="295" r:id="rId40"/>
    <p:sldId id="296" r:id="rId41"/>
    <p:sldId id="298" r:id="rId42"/>
    <p:sldId id="303" r:id="rId43"/>
    <p:sldId id="305" r:id="rId44"/>
    <p:sldId id="306" r:id="rId45"/>
    <p:sldId id="307" r:id="rId46"/>
    <p:sldId id="304" r:id="rId47"/>
    <p:sldId id="308" r:id="rId48"/>
    <p:sldId id="309" r:id="rId49"/>
    <p:sldId id="310" r:id="rId50"/>
    <p:sldId id="311" r:id="rId51"/>
    <p:sldId id="312" r:id="rId52"/>
    <p:sldId id="315" r:id="rId53"/>
    <p:sldId id="314" r:id="rId54"/>
    <p:sldId id="313" r:id="rId55"/>
    <p:sldId id="316" r:id="rId56"/>
    <p:sldId id="317" r:id="rId57"/>
    <p:sldId id="297" r:id="rId58"/>
    <p:sldId id="300" r:id="rId59"/>
    <p:sldId id="299" r:id="rId60"/>
    <p:sldId id="301" r:id="rId61"/>
    <p:sldId id="302" r:id="rId62"/>
    <p:sldId id="318" r:id="rId63"/>
    <p:sldId id="319" r:id="rId64"/>
    <p:sldId id="323" r:id="rId65"/>
    <p:sldId id="324" r:id="rId66"/>
    <p:sldId id="330" r:id="rId67"/>
    <p:sldId id="356" r:id="rId68"/>
    <p:sldId id="347" r:id="rId69"/>
    <p:sldId id="334" r:id="rId70"/>
    <p:sldId id="342" r:id="rId71"/>
    <p:sldId id="351" r:id="rId72"/>
    <p:sldId id="359" r:id="rId73"/>
    <p:sldId id="322" r:id="rId74"/>
    <p:sldId id="354" r:id="rId75"/>
    <p:sldId id="328" r:id="rId76"/>
    <p:sldId id="343" r:id="rId77"/>
    <p:sldId id="357" r:id="rId78"/>
    <p:sldId id="358" r:id="rId79"/>
    <p:sldId id="360" r:id="rId80"/>
    <p:sldId id="336" r:id="rId81"/>
    <p:sldId id="350" r:id="rId82"/>
    <p:sldId id="352" r:id="rId83"/>
    <p:sldId id="361" r:id="rId84"/>
    <p:sldId id="321" r:id="rId85"/>
    <p:sldId id="362" r:id="rId86"/>
    <p:sldId id="329" r:id="rId87"/>
    <p:sldId id="333" r:id="rId88"/>
    <p:sldId id="346" r:id="rId89"/>
    <p:sldId id="363" r:id="rId90"/>
    <p:sldId id="364" r:id="rId91"/>
    <p:sldId id="335" r:id="rId92"/>
    <p:sldId id="349" r:id="rId93"/>
    <p:sldId id="338" r:id="rId94"/>
    <p:sldId id="365" r:id="rId95"/>
    <p:sldId id="326" r:id="rId96"/>
    <p:sldId id="366" r:id="rId97"/>
    <p:sldId id="368" r:id="rId98"/>
    <p:sldId id="369" r:id="rId99"/>
    <p:sldId id="355" r:id="rId100"/>
    <p:sldId id="370" r:id="rId101"/>
    <p:sldId id="371" r:id="rId102"/>
    <p:sldId id="337" r:id="rId103"/>
    <p:sldId id="372" r:id="rId104"/>
    <p:sldId id="353" r:id="rId105"/>
    <p:sldId id="373" r:id="rId10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presProps" Target="pres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67CA350-C606-43BD-B154-0258BAA989F7}" type="datetimeFigureOut">
              <a:rPr lang="en-US" smtClean="0"/>
              <a:t>10/16/2014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4C5DD95-7B60-43F4-947B-B95CB21A7BCF}"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7CA350-C606-43BD-B154-0258BAA989F7}"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5DD95-7B60-43F4-947B-B95CB21A7BC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7CA350-C606-43BD-B154-0258BAA989F7}"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5DD95-7B60-43F4-947B-B95CB21A7BC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7CA350-C606-43BD-B154-0258BAA989F7}"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5DD95-7B60-43F4-947B-B95CB21A7BC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7CA350-C606-43BD-B154-0258BAA989F7}"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5DD95-7B60-43F4-947B-B95CB21A7BC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67CA350-C606-43BD-B154-0258BAA989F7}" type="datetimeFigureOut">
              <a:rPr lang="en-US" smtClean="0"/>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5DD95-7B60-43F4-947B-B95CB21A7BCF}"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7CA350-C606-43BD-B154-0258BAA989F7}" type="datetimeFigureOut">
              <a:rPr lang="en-US" smtClean="0"/>
              <a:t>10/16/2014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C5DD95-7B60-43F4-947B-B95CB21A7BC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7CA350-C606-43BD-B154-0258BAA989F7}" type="datetimeFigureOut">
              <a:rPr lang="en-US" smtClean="0"/>
              <a:t>10/16/2014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C5DD95-7B60-43F4-947B-B95CB21A7BC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7CA350-C606-43BD-B154-0258BAA989F7}" type="datetimeFigureOut">
              <a:rPr lang="en-US" smtClean="0"/>
              <a:t>10/16/2014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C5DD95-7B60-43F4-947B-B95CB21A7BC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67CA350-C606-43BD-B154-0258BAA989F7}" type="datetimeFigureOut">
              <a:rPr lang="en-US" smtClean="0"/>
              <a:t>10/16/2014</a:t>
            </a:fld>
            <a:endParaRPr lang="en-US"/>
          </a:p>
        </p:txBody>
      </p:sp>
      <p:sp>
        <p:nvSpPr>
          <p:cNvPr id="7" name="Slide Number Placeholder 6"/>
          <p:cNvSpPr>
            <a:spLocks noGrp="1"/>
          </p:cNvSpPr>
          <p:nvPr>
            <p:ph type="sldNum" sz="quarter" idx="12"/>
          </p:nvPr>
        </p:nvSpPr>
        <p:spPr/>
        <p:txBody>
          <a:bodyPr/>
          <a:lstStyle/>
          <a:p>
            <a:fld id="{84C5DD95-7B60-43F4-947B-B95CB21A7BCF}"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7CA350-C606-43BD-B154-0258BAA989F7}" type="datetimeFigureOut">
              <a:rPr lang="en-US" smtClean="0"/>
              <a:t>10/16/2014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84C5DD95-7B60-43F4-947B-B95CB21A7BC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67CA350-C606-43BD-B154-0258BAA989F7}" type="datetimeFigureOut">
              <a:rPr lang="en-US" smtClean="0"/>
              <a:t>10/16/2014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4C5DD95-7B60-43F4-947B-B95CB21A7BC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0.jpg"/><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00" y="2743200"/>
            <a:ext cx="3313355" cy="1057836"/>
          </a:xfrm>
        </p:spPr>
        <p:txBody>
          <a:bodyPr>
            <a:noAutofit/>
          </a:bodyPr>
          <a:lstStyle/>
          <a:p>
            <a:pPr algn="ctr"/>
            <a:r>
              <a:rPr lang="en-US" sz="5400" b="1" dirty="0" smtClean="0">
                <a:solidFill>
                  <a:schemeClr val="bg2"/>
                </a:solidFill>
                <a:latin typeface="Gisha" pitchFamily="34" charset="-79"/>
                <a:cs typeface="Gisha" pitchFamily="34" charset="-79"/>
              </a:rPr>
              <a:t>Gas Laws</a:t>
            </a:r>
            <a:endParaRPr lang="en-US" sz="5400" b="1" dirty="0">
              <a:solidFill>
                <a:schemeClr val="bg2"/>
              </a:solidFill>
              <a:latin typeface="Gisha" pitchFamily="34" charset="-79"/>
              <a:cs typeface="Gisha" pitchFamily="34" charset="-79"/>
            </a:endParaRPr>
          </a:p>
        </p:txBody>
      </p:sp>
      <p:sp>
        <p:nvSpPr>
          <p:cNvPr id="3" name="Subtitle 2"/>
          <p:cNvSpPr>
            <a:spLocks noGrp="1"/>
          </p:cNvSpPr>
          <p:nvPr>
            <p:ph type="subTitle" idx="1"/>
          </p:nvPr>
        </p:nvSpPr>
        <p:spPr>
          <a:xfrm>
            <a:off x="4724400" y="3810000"/>
            <a:ext cx="3309803" cy="455720"/>
          </a:xfrm>
        </p:spPr>
        <p:txBody>
          <a:bodyPr/>
          <a:lstStyle/>
          <a:p>
            <a:r>
              <a:rPr lang="en-US" dirty="0" smtClean="0"/>
              <a:t>Chapter 3</a:t>
            </a:r>
            <a:endParaRPr lang="en-US" dirty="0"/>
          </a:p>
        </p:txBody>
      </p:sp>
    </p:spTree>
    <p:extLst>
      <p:ext uri="{BB962C8B-B14F-4D97-AF65-F5344CB8AC3E}">
        <p14:creationId xmlns:p14="http://schemas.microsoft.com/office/powerpoint/2010/main" val="874878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2"/>
                </a:solidFill>
                <a:latin typeface="Gisha" pitchFamily="34" charset="-79"/>
                <a:cs typeface="Gisha" pitchFamily="34" charset="-79"/>
              </a:rPr>
              <a:t>What are you solving for?</a:t>
            </a:r>
            <a:endParaRPr lang="en-US" b="1" dirty="0">
              <a:solidFill>
                <a:schemeClr val="bg2"/>
              </a:solidFill>
              <a:latin typeface="Gisha" pitchFamily="34" charset="-79"/>
              <a:cs typeface="Gisha" pitchFamily="34" charset="-79"/>
            </a:endParaRPr>
          </a:p>
        </p:txBody>
      </p:sp>
      <p:sp>
        <p:nvSpPr>
          <p:cNvPr id="3" name="Content Placeholder 2"/>
          <p:cNvSpPr>
            <a:spLocks noGrp="1"/>
          </p:cNvSpPr>
          <p:nvPr>
            <p:ph idx="1"/>
          </p:nvPr>
        </p:nvSpPr>
        <p:spPr/>
        <p:txBody>
          <a:bodyPr/>
          <a:lstStyle/>
          <a:p>
            <a:r>
              <a:rPr lang="en-US" dirty="0" smtClean="0">
                <a:solidFill>
                  <a:schemeClr val="bg2"/>
                </a:solidFill>
                <a:latin typeface="Gisha" pitchFamily="34" charset="-79"/>
                <a:cs typeface="Gisha" pitchFamily="34" charset="-79"/>
              </a:rPr>
              <a:t>A tank of nitrogen has a volume of 14.0 L and a pressure of 760.0 mmHg.  </a:t>
            </a:r>
            <a:r>
              <a:rPr lang="en-US" b="1" dirty="0" smtClean="0">
                <a:solidFill>
                  <a:srgbClr val="C00000"/>
                </a:solidFill>
                <a:latin typeface="Gisha" pitchFamily="34" charset="-79"/>
                <a:cs typeface="Gisha" pitchFamily="34" charset="-79"/>
              </a:rPr>
              <a:t>Find the volume of the nitrogen</a:t>
            </a:r>
            <a:r>
              <a:rPr lang="en-US" b="1" dirty="0" smtClean="0">
                <a:solidFill>
                  <a:schemeClr val="bg2"/>
                </a:solidFill>
                <a:latin typeface="Gisha" pitchFamily="34" charset="-79"/>
                <a:cs typeface="Gisha" pitchFamily="34" charset="-79"/>
              </a:rPr>
              <a:t> </a:t>
            </a:r>
            <a:r>
              <a:rPr lang="en-US" dirty="0" smtClean="0">
                <a:solidFill>
                  <a:schemeClr val="bg2"/>
                </a:solidFill>
                <a:latin typeface="Gisha" pitchFamily="34" charset="-79"/>
                <a:cs typeface="Gisha" pitchFamily="34" charset="-79"/>
              </a:rPr>
              <a:t>when its pressure is changed to 400.0 mmHg while the temperature is held constant.</a:t>
            </a:r>
            <a:endParaRPr lang="en-US"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27885104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90600"/>
            <a:ext cx="6777317" cy="4842029"/>
          </a:xfrm>
        </p:spPr>
        <p:txBody>
          <a:bodyPr>
            <a:normAutofit/>
          </a:bodyPr>
          <a:lstStyle/>
          <a:p>
            <a:pPr marL="68580" indent="0" algn="ctr">
              <a:buNone/>
            </a:pPr>
            <a:endParaRPr lang="en-US" sz="3200" b="1" dirty="0" smtClean="0">
              <a:solidFill>
                <a:schemeClr val="bg2"/>
              </a:solidFill>
              <a:latin typeface="Gisha" pitchFamily="34" charset="-79"/>
              <a:cs typeface="Gisha" pitchFamily="34" charset="-79"/>
            </a:endParaRPr>
          </a:p>
          <a:p>
            <a:pPr marL="68580" indent="0" algn="ctr">
              <a:buNone/>
            </a:pPr>
            <a:endParaRPr lang="en-US" sz="3200" b="1" dirty="0">
              <a:solidFill>
                <a:schemeClr val="bg2"/>
              </a:solidFill>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T2 = </a:t>
            </a:r>
            <a:r>
              <a:rPr lang="en-US" sz="3200" b="1" u="sng" dirty="0" smtClean="0">
                <a:solidFill>
                  <a:schemeClr val="bg2"/>
                </a:solidFill>
                <a:latin typeface="Gisha" pitchFamily="34" charset="-79"/>
                <a:cs typeface="Gisha" pitchFamily="34" charset="-79"/>
              </a:rPr>
              <a:t>V2 T1</a:t>
            </a:r>
            <a:endParaRPr lang="en-US" sz="3200" b="1" dirty="0" smtClean="0">
              <a:solidFill>
                <a:schemeClr val="bg2"/>
              </a:solidFill>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        V1</a:t>
            </a:r>
          </a:p>
          <a:p>
            <a:pPr marL="68580" indent="0" algn="ctr">
              <a:buNone/>
            </a:pPr>
            <a:endParaRPr lang="en-US" sz="3200" b="1" dirty="0" smtClean="0">
              <a:solidFill>
                <a:schemeClr val="bg2"/>
              </a:solidFill>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We also need to convert our temperatures to Kelvin…</a:t>
            </a:r>
            <a:endParaRPr lang="en-US" sz="32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149452661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90600"/>
            <a:ext cx="6777317" cy="4842029"/>
          </a:xfrm>
        </p:spPr>
        <p:txBody>
          <a:bodyPr>
            <a:normAutofit/>
          </a:bodyPr>
          <a:lstStyle/>
          <a:p>
            <a:pPr marL="68580" indent="0">
              <a:buNone/>
            </a:pPr>
            <a:endParaRPr lang="en-US" sz="3200" b="1" dirty="0" smtClean="0">
              <a:solidFill>
                <a:schemeClr val="bg2"/>
              </a:solidFill>
              <a:latin typeface="Gisha" pitchFamily="34" charset="-79"/>
              <a:cs typeface="Gisha" pitchFamily="34" charset="-79"/>
            </a:endParaRPr>
          </a:p>
          <a:p>
            <a:pPr marL="68580" indent="0">
              <a:buNone/>
            </a:pPr>
            <a:endParaRPr lang="en-US" sz="3200" b="1" dirty="0">
              <a:solidFill>
                <a:schemeClr val="bg2"/>
              </a:solidFill>
              <a:latin typeface="Gisha" pitchFamily="34" charset="-79"/>
              <a:cs typeface="Gisha" pitchFamily="34" charset="-79"/>
            </a:endParaRPr>
          </a:p>
          <a:p>
            <a:pPr marL="68580" indent="0">
              <a:buNone/>
            </a:pPr>
            <a:r>
              <a:rPr lang="en-US" sz="3200" b="1" dirty="0" smtClean="0">
                <a:solidFill>
                  <a:schemeClr val="bg2"/>
                </a:solidFill>
                <a:latin typeface="Gisha" pitchFamily="34" charset="-79"/>
                <a:cs typeface="Gisha" pitchFamily="34" charset="-79"/>
              </a:rPr>
              <a:t>To convert to Kelvin, we add 273…</a:t>
            </a:r>
          </a:p>
          <a:p>
            <a:pPr marL="68580" indent="0">
              <a:buNone/>
            </a:pPr>
            <a:endParaRPr lang="en-US" sz="3200" b="1" dirty="0">
              <a:solidFill>
                <a:schemeClr val="bg2"/>
              </a:solidFill>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20°C + 273 = 293K</a:t>
            </a:r>
          </a:p>
          <a:p>
            <a:pPr marL="68580" indent="0">
              <a:buNone/>
            </a:pPr>
            <a:endParaRPr lang="en-US" sz="32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2870085786"/>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838200"/>
            <a:ext cx="6777317" cy="4994429"/>
          </a:xfrm>
        </p:spPr>
        <p:txBody>
          <a:bodyPr>
            <a:normAutofit/>
          </a:bodyPr>
          <a:lstStyle/>
          <a:p>
            <a:pPr marL="68580" indent="0">
              <a:buNone/>
            </a:pPr>
            <a:endParaRPr lang="en-US" sz="3200" b="1" dirty="0" smtClean="0">
              <a:solidFill>
                <a:schemeClr val="bg2"/>
              </a:solidFill>
              <a:latin typeface="Gisha" pitchFamily="34" charset="-79"/>
              <a:cs typeface="Gisha" pitchFamily="34" charset="-79"/>
            </a:endParaRPr>
          </a:p>
          <a:p>
            <a:pPr marL="68580" indent="0">
              <a:buNone/>
            </a:pPr>
            <a:endParaRPr lang="en-US" sz="3200" b="1" dirty="0">
              <a:solidFill>
                <a:schemeClr val="bg2"/>
              </a:solidFill>
              <a:latin typeface="Gisha" pitchFamily="34" charset="-79"/>
              <a:cs typeface="Gisha" pitchFamily="34" charset="-79"/>
            </a:endParaRPr>
          </a:p>
          <a:p>
            <a:pPr marL="68580" indent="0" algn="ctr">
              <a:buNone/>
            </a:pPr>
            <a:endParaRPr lang="en-US" sz="3200" b="1" dirty="0" smtClean="0">
              <a:solidFill>
                <a:schemeClr val="bg2"/>
              </a:solidFill>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Step 4: Plug your numbers into your equation</a:t>
            </a:r>
            <a:endParaRPr lang="en-US" sz="32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41540325"/>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4645152" y="1066800"/>
            <a:ext cx="3419856" cy="4739639"/>
          </a:xfrm>
          <a:ln w="50800" cap="rnd" cmpd="sng">
            <a:solidFill>
              <a:schemeClr val="tx1"/>
            </a:solidFill>
            <a:bevel/>
          </a:ln>
        </p:spPr>
        <p:txBody>
          <a:bodyPr>
            <a:normAutofit/>
          </a:bodyPr>
          <a:lstStyle/>
          <a:p>
            <a:pPr marL="68580" indent="0" algn="ctr">
              <a:buNone/>
            </a:pPr>
            <a:endParaRPr lang="en-US" sz="2800" b="1" dirty="0" smtClean="0">
              <a:solidFill>
                <a:schemeClr val="bg2"/>
              </a:solidFill>
              <a:latin typeface="Gisha" pitchFamily="34" charset="-79"/>
              <a:cs typeface="Gisha" pitchFamily="34" charset="-79"/>
            </a:endParaRPr>
          </a:p>
          <a:p>
            <a:pPr marL="68580" indent="0" algn="ctr">
              <a:buNone/>
            </a:pPr>
            <a:r>
              <a:rPr lang="en-US" sz="2800" b="1" dirty="0" smtClean="0">
                <a:solidFill>
                  <a:schemeClr val="bg2"/>
                </a:solidFill>
                <a:latin typeface="Gisha" pitchFamily="34" charset="-79"/>
                <a:cs typeface="Gisha" pitchFamily="34" charset="-79"/>
              </a:rPr>
              <a:t>T2 = </a:t>
            </a:r>
            <a:r>
              <a:rPr lang="en-US" sz="2800" b="1" u="sng" dirty="0" smtClean="0">
                <a:solidFill>
                  <a:schemeClr val="bg2"/>
                </a:solidFill>
                <a:latin typeface="Gisha" pitchFamily="34" charset="-79"/>
                <a:cs typeface="Gisha" pitchFamily="34" charset="-79"/>
              </a:rPr>
              <a:t>V2 T1</a:t>
            </a:r>
          </a:p>
          <a:p>
            <a:pPr marL="68580" indent="0">
              <a:buNone/>
            </a:pPr>
            <a:r>
              <a:rPr lang="en-US" sz="2800" b="1" dirty="0">
                <a:solidFill>
                  <a:schemeClr val="bg2"/>
                </a:solidFill>
                <a:latin typeface="Gisha" pitchFamily="34" charset="-79"/>
                <a:cs typeface="Gisha" pitchFamily="34" charset="-79"/>
              </a:rPr>
              <a:t>	</a:t>
            </a:r>
            <a:r>
              <a:rPr lang="en-US" sz="2800" b="1" dirty="0" smtClean="0">
                <a:solidFill>
                  <a:schemeClr val="bg2"/>
                </a:solidFill>
                <a:latin typeface="Gisha" pitchFamily="34" charset="-79"/>
                <a:cs typeface="Gisha" pitchFamily="34" charset="-79"/>
              </a:rPr>
              <a:t>	V1</a:t>
            </a:r>
          </a:p>
          <a:p>
            <a:pPr marL="68580" indent="0">
              <a:buNone/>
            </a:pPr>
            <a:endParaRPr lang="en-US" sz="2800" b="1" dirty="0" smtClean="0">
              <a:solidFill>
                <a:schemeClr val="bg2"/>
              </a:solidFill>
              <a:latin typeface="Gisha" pitchFamily="34" charset="-79"/>
              <a:cs typeface="Gisha" pitchFamily="34" charset="-79"/>
            </a:endParaRPr>
          </a:p>
          <a:p>
            <a:pPr marL="68580" indent="0">
              <a:buNone/>
            </a:pPr>
            <a:r>
              <a:rPr lang="en-US" sz="2800" b="1" dirty="0">
                <a:solidFill>
                  <a:schemeClr val="bg2"/>
                </a:solidFill>
                <a:latin typeface="Gisha" pitchFamily="34" charset="-79"/>
                <a:cs typeface="Gisha" pitchFamily="34" charset="-79"/>
              </a:rPr>
              <a:t>T</a:t>
            </a:r>
            <a:r>
              <a:rPr lang="en-US" sz="2800" b="1" dirty="0" smtClean="0">
                <a:solidFill>
                  <a:schemeClr val="bg2"/>
                </a:solidFill>
                <a:latin typeface="Gisha" pitchFamily="34" charset="-79"/>
                <a:cs typeface="Gisha" pitchFamily="34" charset="-79"/>
              </a:rPr>
              <a:t>2 = </a:t>
            </a:r>
            <a:r>
              <a:rPr lang="en-US" sz="2800" b="1" u="sng" dirty="0" smtClean="0">
                <a:solidFill>
                  <a:schemeClr val="bg2"/>
                </a:solidFill>
                <a:latin typeface="Gisha" pitchFamily="34" charset="-79"/>
                <a:cs typeface="Gisha" pitchFamily="34" charset="-79"/>
              </a:rPr>
              <a:t>(1L)(293K)</a:t>
            </a:r>
          </a:p>
          <a:p>
            <a:pPr marL="68580" indent="0">
              <a:buNone/>
            </a:pPr>
            <a:r>
              <a:rPr lang="en-US" sz="2800" b="1" dirty="0">
                <a:solidFill>
                  <a:schemeClr val="bg2"/>
                </a:solidFill>
                <a:latin typeface="Gisha" pitchFamily="34" charset="-79"/>
                <a:cs typeface="Gisha" pitchFamily="34" charset="-79"/>
              </a:rPr>
              <a:t>	 </a:t>
            </a:r>
            <a:r>
              <a:rPr lang="en-US" sz="2800" b="1" dirty="0" smtClean="0">
                <a:solidFill>
                  <a:schemeClr val="bg2"/>
                </a:solidFill>
                <a:latin typeface="Gisha" pitchFamily="34" charset="-79"/>
                <a:cs typeface="Gisha" pitchFamily="34" charset="-79"/>
              </a:rPr>
              <a:t>     2L</a:t>
            </a:r>
            <a:endParaRPr lang="en-US" sz="2800" b="1" dirty="0">
              <a:solidFill>
                <a:schemeClr val="bg2"/>
              </a:solidFill>
              <a:latin typeface="Gisha" pitchFamily="34" charset="-79"/>
              <a:cs typeface="Gisha" pitchFamily="34" charset="-79"/>
            </a:endParaRPr>
          </a:p>
        </p:txBody>
      </p:sp>
      <p:sp>
        <p:nvSpPr>
          <p:cNvPr id="6" name="Content Placeholder 3"/>
          <p:cNvSpPr>
            <a:spLocks noGrp="1"/>
          </p:cNvSpPr>
          <p:nvPr>
            <p:ph sz="quarter" idx="13"/>
          </p:nvPr>
        </p:nvSpPr>
        <p:spPr>
          <a:xfrm>
            <a:off x="1042416" y="1066800"/>
            <a:ext cx="3419856" cy="4739640"/>
          </a:xfrm>
          <a:ln w="50800" cap="rnd" cmpd="sng">
            <a:solidFill>
              <a:schemeClr val="tx1"/>
            </a:solidFill>
            <a:bevel/>
          </a:ln>
        </p:spPr>
        <p:txBody>
          <a:bodyPr/>
          <a:lstStyle/>
          <a:p>
            <a:pPr marL="68580" indent="0">
              <a:buNone/>
            </a:pPr>
            <a:r>
              <a:rPr lang="en-US" sz="2800" b="1" dirty="0" smtClean="0">
                <a:solidFill>
                  <a:schemeClr val="bg2"/>
                </a:solidFill>
                <a:latin typeface="Gisha" pitchFamily="34" charset="-79"/>
                <a:cs typeface="Gisha" pitchFamily="34" charset="-79"/>
              </a:rPr>
              <a:t>Plug it in:</a:t>
            </a:r>
          </a:p>
          <a:p>
            <a:pPr marL="68580" indent="0">
              <a:buNone/>
            </a:pPr>
            <a:endParaRPr lang="en-US" sz="3200" b="1" dirty="0" smtClean="0">
              <a:solidFill>
                <a:schemeClr val="bg2"/>
              </a:solidFill>
              <a:latin typeface="Gisha" pitchFamily="34" charset="-79"/>
              <a:cs typeface="Gisha" pitchFamily="34" charset="-79"/>
            </a:endParaRPr>
          </a:p>
          <a:p>
            <a:pPr marL="68580" indent="0">
              <a:buNone/>
            </a:pPr>
            <a:endParaRPr lang="en-US" sz="3200" b="1" dirty="0">
              <a:solidFill>
                <a:schemeClr val="bg2"/>
              </a:solidFill>
              <a:latin typeface="Gisha" pitchFamily="34" charset="-79"/>
              <a:cs typeface="Gisha" pitchFamily="34" charset="-79"/>
            </a:endParaRPr>
          </a:p>
          <a:p>
            <a:pPr marL="68580" indent="0" algn="ctr">
              <a:buNone/>
            </a:pPr>
            <a:r>
              <a:rPr lang="en-US" sz="3200" b="1" dirty="0">
                <a:solidFill>
                  <a:schemeClr val="bg2"/>
                </a:solidFill>
                <a:latin typeface="Gisha" pitchFamily="34" charset="-79"/>
                <a:cs typeface="Gisha" pitchFamily="34" charset="-79"/>
              </a:rPr>
              <a:t>V1 = </a:t>
            </a:r>
            <a:r>
              <a:rPr lang="en-US" sz="3200" b="1" dirty="0" smtClean="0">
                <a:solidFill>
                  <a:schemeClr val="bg2"/>
                </a:solidFill>
                <a:latin typeface="Gisha" pitchFamily="34" charset="-79"/>
                <a:cs typeface="Gisha" pitchFamily="34" charset="-79"/>
              </a:rPr>
              <a:t>2L</a:t>
            </a:r>
            <a:endParaRPr lang="en-US" sz="3200" b="1" dirty="0">
              <a:solidFill>
                <a:schemeClr val="bg2"/>
              </a:solidFill>
              <a:latin typeface="Gisha" pitchFamily="34" charset="-79"/>
              <a:cs typeface="Gisha" pitchFamily="34" charset="-79"/>
            </a:endParaRPr>
          </a:p>
          <a:p>
            <a:pPr marL="68580" indent="0" algn="ctr">
              <a:buNone/>
            </a:pPr>
            <a:r>
              <a:rPr lang="en-US" sz="3200" b="1" dirty="0">
                <a:solidFill>
                  <a:schemeClr val="bg2"/>
                </a:solidFill>
                <a:latin typeface="Gisha" pitchFamily="34" charset="-79"/>
                <a:cs typeface="Gisha" pitchFamily="34" charset="-79"/>
              </a:rPr>
              <a:t>V2 = </a:t>
            </a:r>
            <a:r>
              <a:rPr lang="en-US" sz="3200" b="1" dirty="0" smtClean="0">
                <a:solidFill>
                  <a:schemeClr val="bg2"/>
                </a:solidFill>
                <a:latin typeface="Gisha" pitchFamily="34" charset="-79"/>
                <a:cs typeface="Gisha" pitchFamily="34" charset="-79"/>
              </a:rPr>
              <a:t>1L</a:t>
            </a:r>
            <a:endParaRPr lang="en-US" sz="3200" b="1" dirty="0">
              <a:solidFill>
                <a:schemeClr val="bg2"/>
              </a:solidFill>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T1 = 293K</a:t>
            </a:r>
            <a:endParaRPr lang="en-US" sz="32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3410288339"/>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14400"/>
            <a:ext cx="6777317" cy="4918229"/>
          </a:xfrm>
        </p:spPr>
        <p:txBody>
          <a:bodyPr/>
          <a:lstStyle/>
          <a:p>
            <a:pPr marL="68580" indent="0" algn="ctr">
              <a:buNone/>
            </a:pPr>
            <a:r>
              <a:rPr lang="en-US" sz="2800" b="1" dirty="0">
                <a:solidFill>
                  <a:srgbClr val="C00000"/>
                </a:solidFill>
                <a:latin typeface="Gisha" pitchFamily="34" charset="-79"/>
                <a:cs typeface="Gisha" pitchFamily="34" charset="-79"/>
              </a:rPr>
              <a:t>Get rid of your like units!</a:t>
            </a:r>
          </a:p>
          <a:p>
            <a:pPr marL="68580" indent="0" algn="ctr">
              <a:buNone/>
            </a:pPr>
            <a:endParaRPr lang="en-US" sz="2800" b="1" dirty="0" smtClean="0">
              <a:solidFill>
                <a:schemeClr val="bg2"/>
              </a:solidFill>
              <a:latin typeface="Gisha" pitchFamily="34" charset="-79"/>
              <a:cs typeface="Gisha" pitchFamily="34" charset="-79"/>
            </a:endParaRPr>
          </a:p>
          <a:p>
            <a:pPr marL="68580" indent="0" algn="ctr">
              <a:buNone/>
            </a:pPr>
            <a:r>
              <a:rPr lang="en-US" sz="2800" b="1" dirty="0">
                <a:solidFill>
                  <a:schemeClr val="bg2"/>
                </a:solidFill>
                <a:latin typeface="Gisha" pitchFamily="34" charset="-79"/>
                <a:cs typeface="Gisha" pitchFamily="34" charset="-79"/>
              </a:rPr>
              <a:t>T</a:t>
            </a:r>
            <a:r>
              <a:rPr lang="en-US" sz="2800" b="1" dirty="0" smtClean="0">
                <a:solidFill>
                  <a:schemeClr val="bg2"/>
                </a:solidFill>
                <a:latin typeface="Gisha" pitchFamily="34" charset="-79"/>
                <a:cs typeface="Gisha" pitchFamily="34" charset="-79"/>
              </a:rPr>
              <a:t>2 </a:t>
            </a:r>
            <a:r>
              <a:rPr lang="en-US" sz="2800" b="1" dirty="0">
                <a:solidFill>
                  <a:schemeClr val="bg2"/>
                </a:solidFill>
                <a:latin typeface="Gisha" pitchFamily="34" charset="-79"/>
                <a:cs typeface="Gisha" pitchFamily="34" charset="-79"/>
              </a:rPr>
              <a:t>= </a:t>
            </a:r>
            <a:r>
              <a:rPr lang="en-US" sz="2800" b="1" u="sng" dirty="0" smtClean="0">
                <a:solidFill>
                  <a:schemeClr val="bg2"/>
                </a:solidFill>
                <a:latin typeface="Gisha" pitchFamily="34" charset="-79"/>
                <a:cs typeface="Gisha" pitchFamily="34" charset="-79"/>
              </a:rPr>
              <a:t>(1</a:t>
            </a:r>
            <a:r>
              <a:rPr lang="en-US" sz="2800" b="1" u="sng" strike="sngStrike" dirty="0" smtClean="0">
                <a:solidFill>
                  <a:schemeClr val="bg2"/>
                </a:solidFill>
                <a:latin typeface="Gisha" pitchFamily="34" charset="-79"/>
                <a:cs typeface="Gisha" pitchFamily="34" charset="-79"/>
              </a:rPr>
              <a:t>L</a:t>
            </a:r>
            <a:r>
              <a:rPr lang="en-US" sz="2800" b="1" u="sng" dirty="0" smtClean="0">
                <a:solidFill>
                  <a:schemeClr val="bg2"/>
                </a:solidFill>
                <a:latin typeface="Gisha" pitchFamily="34" charset="-79"/>
                <a:cs typeface="Gisha" pitchFamily="34" charset="-79"/>
              </a:rPr>
              <a:t>)(293K</a:t>
            </a:r>
            <a:r>
              <a:rPr lang="en-US" sz="2800" b="1" u="sng" dirty="0">
                <a:solidFill>
                  <a:schemeClr val="bg2"/>
                </a:solidFill>
                <a:latin typeface="Gisha" pitchFamily="34" charset="-79"/>
                <a:cs typeface="Gisha" pitchFamily="34" charset="-79"/>
              </a:rPr>
              <a:t>)</a:t>
            </a:r>
          </a:p>
          <a:p>
            <a:pPr marL="68580" indent="0" algn="ctr">
              <a:buNone/>
            </a:pPr>
            <a:r>
              <a:rPr lang="en-US" sz="2800" b="1" dirty="0">
                <a:solidFill>
                  <a:schemeClr val="bg2"/>
                </a:solidFill>
                <a:latin typeface="Gisha" pitchFamily="34" charset="-79"/>
                <a:cs typeface="Gisha" pitchFamily="34" charset="-79"/>
              </a:rPr>
              <a:t>	      </a:t>
            </a:r>
            <a:r>
              <a:rPr lang="en-US" sz="2800" b="1" dirty="0" smtClean="0">
                <a:solidFill>
                  <a:schemeClr val="bg2"/>
                </a:solidFill>
                <a:latin typeface="Gisha" pitchFamily="34" charset="-79"/>
                <a:cs typeface="Gisha" pitchFamily="34" charset="-79"/>
              </a:rPr>
              <a:t>2</a:t>
            </a:r>
            <a:r>
              <a:rPr lang="en-US" sz="2800" b="1" strike="sngStrike" dirty="0" smtClean="0">
                <a:solidFill>
                  <a:schemeClr val="bg2"/>
                </a:solidFill>
                <a:latin typeface="Gisha" pitchFamily="34" charset="-79"/>
                <a:cs typeface="Gisha" pitchFamily="34" charset="-79"/>
              </a:rPr>
              <a:t>L</a:t>
            </a:r>
            <a:r>
              <a:rPr lang="en-US" sz="2800" b="1" dirty="0" smtClean="0">
                <a:solidFill>
                  <a:schemeClr val="bg2"/>
                </a:solidFill>
                <a:latin typeface="Gisha" pitchFamily="34" charset="-79"/>
                <a:cs typeface="Gisha" pitchFamily="34" charset="-79"/>
              </a:rPr>
              <a:t>	</a:t>
            </a:r>
          </a:p>
          <a:p>
            <a:pPr marL="68580" indent="0" algn="ctr">
              <a:buNone/>
            </a:pPr>
            <a:endParaRPr lang="en-US" b="1" dirty="0">
              <a:solidFill>
                <a:schemeClr val="bg2"/>
              </a:solidFill>
              <a:latin typeface="Gisha" pitchFamily="34" charset="-79"/>
              <a:cs typeface="Gisha" pitchFamily="34" charset="-79"/>
            </a:endParaRPr>
          </a:p>
          <a:p>
            <a:pPr marL="68580" indent="0" algn="ctr">
              <a:buNone/>
            </a:pPr>
            <a:r>
              <a:rPr lang="en-US" sz="3200" b="1" dirty="0">
                <a:solidFill>
                  <a:schemeClr val="bg2"/>
                </a:solidFill>
                <a:latin typeface="Gisha" pitchFamily="34" charset="-79"/>
                <a:cs typeface="Gisha" pitchFamily="34" charset="-79"/>
              </a:rPr>
              <a:t>T</a:t>
            </a:r>
            <a:r>
              <a:rPr lang="en-US" sz="3200" b="1" dirty="0" smtClean="0">
                <a:solidFill>
                  <a:schemeClr val="bg2"/>
                </a:solidFill>
                <a:latin typeface="Gisha" pitchFamily="34" charset="-79"/>
                <a:cs typeface="Gisha" pitchFamily="34" charset="-79"/>
              </a:rPr>
              <a:t>2 =  </a:t>
            </a:r>
            <a:r>
              <a:rPr lang="en-US" sz="3200" b="1" u="sng" dirty="0" smtClean="0">
                <a:solidFill>
                  <a:schemeClr val="bg2"/>
                </a:solidFill>
                <a:latin typeface="Gisha" pitchFamily="34" charset="-79"/>
                <a:cs typeface="Gisha" pitchFamily="34" charset="-79"/>
              </a:rPr>
              <a:t>293K</a:t>
            </a:r>
          </a:p>
          <a:p>
            <a:pPr marL="68580" indent="0" algn="ctr">
              <a:buNone/>
            </a:pPr>
            <a:r>
              <a:rPr lang="en-US" sz="3200" b="1" dirty="0" smtClean="0">
                <a:solidFill>
                  <a:schemeClr val="bg2"/>
                </a:solidFill>
                <a:latin typeface="Gisha" pitchFamily="34" charset="-79"/>
                <a:cs typeface="Gisha" pitchFamily="34" charset="-79"/>
              </a:rPr>
              <a:t>	  2</a:t>
            </a:r>
          </a:p>
          <a:p>
            <a:pPr marL="68580" indent="0">
              <a:buNone/>
            </a:pPr>
            <a:endParaRPr lang="en-US" b="1" dirty="0">
              <a:solidFill>
                <a:schemeClr val="bg2"/>
              </a:solidFill>
              <a:latin typeface="Gisha" pitchFamily="34" charset="-79"/>
              <a:cs typeface="Gisha" pitchFamily="34" charset="-79"/>
            </a:endParaRPr>
          </a:p>
          <a:p>
            <a:pPr marL="68580" indent="0">
              <a:buNone/>
            </a:pPr>
            <a:r>
              <a:rPr lang="en-US" sz="4000" b="1" dirty="0" smtClean="0">
                <a:solidFill>
                  <a:srgbClr val="C00000"/>
                </a:solidFill>
                <a:latin typeface="Gisha" pitchFamily="34" charset="-79"/>
                <a:cs typeface="Gisha" pitchFamily="34" charset="-79"/>
              </a:rPr>
              <a:t>		  V2 = 147K</a:t>
            </a:r>
            <a:endParaRPr lang="en-US" sz="4000" b="1" dirty="0">
              <a:solidFill>
                <a:srgbClr val="C00000"/>
              </a:solidFill>
              <a:latin typeface="Gisha" pitchFamily="34" charset="-79"/>
              <a:cs typeface="Gisha" pitchFamily="34" charset="-79"/>
            </a:endParaRPr>
          </a:p>
          <a:p>
            <a:pPr marL="68580" indent="0">
              <a:buNone/>
            </a:pPr>
            <a:endParaRPr lang="en-US" dirty="0"/>
          </a:p>
        </p:txBody>
      </p:sp>
      <p:sp>
        <p:nvSpPr>
          <p:cNvPr id="4" name="Rectangle 3"/>
          <p:cNvSpPr/>
          <p:nvPr/>
        </p:nvSpPr>
        <p:spPr>
          <a:xfrm>
            <a:off x="3200400" y="5029200"/>
            <a:ext cx="2750127" cy="762000"/>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4922669"/>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p:txBody>
          <a:bodyPr/>
          <a:lstStyle/>
          <a:p>
            <a:r>
              <a:rPr lang="en-US" dirty="0" smtClean="0"/>
              <a:t>Math Practice p. 80 #1-3 and p. </a:t>
            </a:r>
            <a:r>
              <a:rPr lang="en-US" smtClean="0"/>
              <a:t>81 #9, 10</a:t>
            </a:r>
            <a:endParaRPr lang="en-US"/>
          </a:p>
        </p:txBody>
      </p:sp>
    </p:spTree>
    <p:extLst>
      <p:ext uri="{BB962C8B-B14F-4D97-AF65-F5344CB8AC3E}">
        <p14:creationId xmlns:p14="http://schemas.microsoft.com/office/powerpoint/2010/main" val="4273580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bg2"/>
                </a:solidFill>
                <a:latin typeface="Gisha" pitchFamily="34" charset="-79"/>
                <a:cs typeface="Gisha" pitchFamily="34" charset="-79"/>
              </a:rPr>
              <a:t>How to Solve for Boyle’s Law…</a:t>
            </a:r>
            <a:endParaRPr lang="en-US" dirty="0">
              <a:solidFill>
                <a:schemeClr val="bg2"/>
              </a:solidFill>
              <a:latin typeface="Gisha" pitchFamily="34" charset="-79"/>
              <a:cs typeface="Gisha" pitchFamily="34" charset="-79"/>
            </a:endParaRPr>
          </a:p>
        </p:txBody>
      </p:sp>
      <p:sp>
        <p:nvSpPr>
          <p:cNvPr id="3" name="Content Placeholder 2"/>
          <p:cNvSpPr>
            <a:spLocks noGrp="1"/>
          </p:cNvSpPr>
          <p:nvPr>
            <p:ph idx="1"/>
          </p:nvPr>
        </p:nvSpPr>
        <p:spPr/>
        <p:txBody>
          <a:bodyPr/>
          <a:lstStyle/>
          <a:p>
            <a:r>
              <a:rPr lang="en-US" dirty="0" smtClean="0">
                <a:solidFill>
                  <a:schemeClr val="bg2"/>
                </a:solidFill>
                <a:latin typeface="Gisha" pitchFamily="34" charset="-79"/>
                <a:cs typeface="Gisha" pitchFamily="34" charset="-79"/>
              </a:rPr>
              <a:t>Step 2: </a:t>
            </a:r>
            <a:r>
              <a:rPr lang="en-US" dirty="0">
                <a:solidFill>
                  <a:schemeClr val="bg2"/>
                </a:solidFill>
                <a:latin typeface="Gisha" pitchFamily="34" charset="-79"/>
                <a:cs typeface="Gisha" pitchFamily="34" charset="-79"/>
              </a:rPr>
              <a:t>Determine and label which numbers are P1, V1, P2 or V2.</a:t>
            </a:r>
          </a:p>
          <a:p>
            <a:pPr lvl="1"/>
            <a:r>
              <a:rPr lang="en-US" dirty="0">
                <a:solidFill>
                  <a:schemeClr val="bg2"/>
                </a:solidFill>
                <a:latin typeface="Gisha" pitchFamily="34" charset="-79"/>
                <a:cs typeface="Gisha" pitchFamily="34" charset="-79"/>
              </a:rPr>
              <a:t>P1 = 760 mmHg</a:t>
            </a:r>
          </a:p>
          <a:p>
            <a:pPr lvl="1"/>
            <a:r>
              <a:rPr lang="en-US" dirty="0">
                <a:solidFill>
                  <a:schemeClr val="bg2"/>
                </a:solidFill>
                <a:latin typeface="Gisha" pitchFamily="34" charset="-79"/>
                <a:cs typeface="Gisha" pitchFamily="34" charset="-79"/>
              </a:rPr>
              <a:t>V1 = 14.0 L</a:t>
            </a:r>
          </a:p>
          <a:p>
            <a:pPr lvl="1"/>
            <a:r>
              <a:rPr lang="en-US" dirty="0">
                <a:solidFill>
                  <a:schemeClr val="bg2"/>
                </a:solidFill>
                <a:latin typeface="Gisha" pitchFamily="34" charset="-79"/>
                <a:cs typeface="Gisha" pitchFamily="34" charset="-79"/>
              </a:rPr>
              <a:t>P2 = 400 mmHg</a:t>
            </a:r>
          </a:p>
          <a:p>
            <a:pPr lvl="1"/>
            <a:r>
              <a:rPr lang="en-US" dirty="0">
                <a:solidFill>
                  <a:schemeClr val="bg2"/>
                </a:solidFill>
                <a:latin typeface="Gisha" pitchFamily="34" charset="-79"/>
                <a:cs typeface="Gisha" pitchFamily="34" charset="-79"/>
              </a:rPr>
              <a:t>V2 = ?</a:t>
            </a:r>
          </a:p>
          <a:p>
            <a:pPr marL="68580" indent="0">
              <a:buNone/>
            </a:pPr>
            <a:endParaRPr lang="en-US" dirty="0"/>
          </a:p>
        </p:txBody>
      </p:sp>
    </p:spTree>
    <p:extLst>
      <p:ext uri="{BB962C8B-B14F-4D97-AF65-F5344CB8AC3E}">
        <p14:creationId xmlns:p14="http://schemas.microsoft.com/office/powerpoint/2010/main" val="14280157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696200" cy="3352800"/>
          </a:xfrm>
        </p:spPr>
        <p:txBody>
          <a:bodyPr>
            <a:normAutofit fontScale="90000"/>
          </a:bodyPr>
          <a:lstStyle/>
          <a:p>
            <a:r>
              <a:rPr lang="en-US" b="1" dirty="0">
                <a:solidFill>
                  <a:schemeClr val="bg2"/>
                </a:solidFill>
                <a:latin typeface="Gisha" pitchFamily="34" charset="-79"/>
                <a:cs typeface="Gisha" pitchFamily="34" charset="-79"/>
              </a:rPr>
              <a:t>How to Solve for </a:t>
            </a:r>
            <a:r>
              <a:rPr lang="en-US" b="1" dirty="0" smtClean="0">
                <a:solidFill>
                  <a:schemeClr val="bg2"/>
                </a:solidFill>
                <a:latin typeface="Gisha" pitchFamily="34" charset="-79"/>
                <a:cs typeface="Gisha" pitchFamily="34" charset="-79"/>
              </a:rPr>
              <a:t>Boyle’s Law…</a:t>
            </a:r>
            <a:br>
              <a:rPr lang="en-US" b="1" dirty="0" smtClean="0">
                <a:solidFill>
                  <a:schemeClr val="bg2"/>
                </a:solidFill>
                <a:latin typeface="Gisha" pitchFamily="34" charset="-79"/>
                <a:cs typeface="Gisha" pitchFamily="34" charset="-79"/>
              </a:rPr>
            </a:br>
            <a:r>
              <a:rPr lang="en-US" sz="2400" b="1" dirty="0" smtClean="0">
                <a:solidFill>
                  <a:schemeClr val="bg2"/>
                </a:solidFill>
                <a:latin typeface="Gisha" pitchFamily="34" charset="-79"/>
                <a:cs typeface="Gisha" pitchFamily="34" charset="-79"/>
              </a:rPr>
              <a:t/>
            </a:r>
            <a:br>
              <a:rPr lang="en-US" sz="2400" b="1" dirty="0" smtClean="0">
                <a:solidFill>
                  <a:schemeClr val="bg2"/>
                </a:solidFill>
                <a:latin typeface="Gisha" pitchFamily="34" charset="-79"/>
                <a:cs typeface="Gisha" pitchFamily="34" charset="-79"/>
              </a:rPr>
            </a:br>
            <a:r>
              <a:rPr lang="en-US" sz="2400" dirty="0" smtClean="0">
                <a:solidFill>
                  <a:schemeClr val="bg2"/>
                </a:solidFill>
                <a:latin typeface="Gisha" pitchFamily="34" charset="-79"/>
                <a:cs typeface="Gisha" pitchFamily="34" charset="-79"/>
              </a:rPr>
              <a:t>Step 3: Plug your numbers into your equation</a:t>
            </a:r>
            <a:r>
              <a:rPr lang="en-US" dirty="0" smtClean="0">
                <a:solidFill>
                  <a:schemeClr val="bg2"/>
                </a:solidFill>
                <a:latin typeface="Gisha" pitchFamily="34" charset="-79"/>
                <a:cs typeface="Gisha" pitchFamily="34" charset="-79"/>
              </a:rPr>
              <a:t/>
            </a:r>
            <a:br>
              <a:rPr lang="en-US" dirty="0" smtClean="0">
                <a:solidFill>
                  <a:schemeClr val="bg2"/>
                </a:solidFill>
                <a:latin typeface="Gisha" pitchFamily="34" charset="-79"/>
                <a:cs typeface="Gisha" pitchFamily="34" charset="-79"/>
              </a:rPr>
            </a:br>
            <a:r>
              <a:rPr lang="en-US" sz="2700" dirty="0" smtClean="0">
                <a:solidFill>
                  <a:schemeClr val="bg2"/>
                </a:solidFill>
                <a:latin typeface="Gisha" pitchFamily="34" charset="-79"/>
                <a:cs typeface="Gisha" pitchFamily="34" charset="-79"/>
              </a:rPr>
              <a:t>P1 = 760 mmHg</a:t>
            </a:r>
            <a:br>
              <a:rPr lang="en-US" sz="2700" dirty="0" smtClean="0">
                <a:solidFill>
                  <a:schemeClr val="bg2"/>
                </a:solidFill>
                <a:latin typeface="Gisha" pitchFamily="34" charset="-79"/>
                <a:cs typeface="Gisha" pitchFamily="34" charset="-79"/>
              </a:rPr>
            </a:br>
            <a:r>
              <a:rPr lang="en-US" sz="2700" dirty="0" smtClean="0">
                <a:solidFill>
                  <a:schemeClr val="bg2"/>
                </a:solidFill>
                <a:latin typeface="Gisha" pitchFamily="34" charset="-79"/>
                <a:cs typeface="Gisha" pitchFamily="34" charset="-79"/>
              </a:rPr>
              <a:t>V1 = 14.0 L</a:t>
            </a:r>
            <a:br>
              <a:rPr lang="en-US" sz="2700" dirty="0" smtClean="0">
                <a:solidFill>
                  <a:schemeClr val="bg2"/>
                </a:solidFill>
                <a:latin typeface="Gisha" pitchFamily="34" charset="-79"/>
                <a:cs typeface="Gisha" pitchFamily="34" charset="-79"/>
              </a:rPr>
            </a:br>
            <a:r>
              <a:rPr lang="en-US" sz="2700" dirty="0" smtClean="0">
                <a:solidFill>
                  <a:schemeClr val="bg2"/>
                </a:solidFill>
                <a:latin typeface="Gisha" pitchFamily="34" charset="-79"/>
                <a:cs typeface="Gisha" pitchFamily="34" charset="-79"/>
              </a:rPr>
              <a:t>P2 = 400 mmHg</a:t>
            </a:r>
            <a:br>
              <a:rPr lang="en-US" sz="2700" dirty="0" smtClean="0">
                <a:solidFill>
                  <a:schemeClr val="bg2"/>
                </a:solidFill>
                <a:latin typeface="Gisha" pitchFamily="34" charset="-79"/>
                <a:cs typeface="Gisha" pitchFamily="34" charset="-79"/>
              </a:rPr>
            </a:br>
            <a:r>
              <a:rPr lang="en-US" b="1" dirty="0"/>
              <a:t/>
            </a:r>
            <a:br>
              <a:rPr lang="en-US" b="1" dirty="0"/>
            </a:br>
            <a:endParaRPr lang="en-US" dirty="0"/>
          </a:p>
        </p:txBody>
      </p:sp>
      <p:sp>
        <p:nvSpPr>
          <p:cNvPr id="3" name="Content Placeholder 2"/>
          <p:cNvSpPr>
            <a:spLocks noGrp="1"/>
          </p:cNvSpPr>
          <p:nvPr>
            <p:ph type="body" idx="1"/>
          </p:nvPr>
        </p:nvSpPr>
        <p:spPr>
          <a:xfrm>
            <a:off x="1258645" y="3429000"/>
            <a:ext cx="6637467" cy="2358613"/>
          </a:xfrm>
        </p:spPr>
        <p:txBody>
          <a:bodyPr>
            <a:normAutofit/>
          </a:bodyPr>
          <a:lstStyle/>
          <a:p>
            <a:pPr marL="68580" indent="0" algn="ctr">
              <a:buNone/>
            </a:pPr>
            <a:r>
              <a:rPr lang="en-US" sz="2800" b="1" dirty="0" smtClean="0">
                <a:solidFill>
                  <a:srgbClr val="C00000"/>
                </a:solidFill>
              </a:rPr>
              <a:t>760 mmHg x 14.0 L = 400 mmHg (V2)</a:t>
            </a:r>
          </a:p>
          <a:p>
            <a:pPr marL="68580" indent="0" algn="ctr">
              <a:buNone/>
            </a:pPr>
            <a:endParaRPr lang="en-US" sz="2800" b="1"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6200" y="2286000"/>
            <a:ext cx="3581400" cy="762000"/>
          </a:xfrm>
          <a:prstGeom prst="rect">
            <a:avLst/>
          </a:prstGeom>
        </p:spPr>
      </p:pic>
    </p:spTree>
    <p:extLst>
      <p:ext uri="{BB962C8B-B14F-4D97-AF65-F5344CB8AC3E}">
        <p14:creationId xmlns:p14="http://schemas.microsoft.com/office/powerpoint/2010/main" val="28770972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bg2"/>
                </a:solidFill>
                <a:latin typeface="Gisha" pitchFamily="34" charset="-79"/>
                <a:cs typeface="Gisha" pitchFamily="34" charset="-79"/>
              </a:rPr>
              <a:t>How to Solve for Boyle’s Law…</a:t>
            </a:r>
            <a:endParaRPr lang="en-US" dirty="0">
              <a:solidFill>
                <a:schemeClr val="bg2"/>
              </a:solidFill>
              <a:latin typeface="Gisha" pitchFamily="34" charset="-79"/>
              <a:cs typeface="Gisha" pitchFamily="34" charset="-79"/>
            </a:endParaRPr>
          </a:p>
        </p:txBody>
      </p:sp>
      <p:sp>
        <p:nvSpPr>
          <p:cNvPr id="3" name="Content Placeholder 2"/>
          <p:cNvSpPr>
            <a:spLocks noGrp="1"/>
          </p:cNvSpPr>
          <p:nvPr>
            <p:ph idx="1"/>
          </p:nvPr>
        </p:nvSpPr>
        <p:spPr/>
        <p:txBody>
          <a:bodyPr/>
          <a:lstStyle/>
          <a:p>
            <a:pPr marL="68580" indent="0" algn="ctr">
              <a:buNone/>
            </a:pPr>
            <a:r>
              <a:rPr lang="en-US" sz="2800" b="1" dirty="0">
                <a:solidFill>
                  <a:srgbClr val="C00000"/>
                </a:solidFill>
                <a:latin typeface="Gisha" pitchFamily="34" charset="-79"/>
                <a:cs typeface="Gisha" pitchFamily="34" charset="-79"/>
              </a:rPr>
              <a:t>760 mmHg x 14.0 L = 400 mmHg (V2</a:t>
            </a:r>
            <a:r>
              <a:rPr lang="en-US" sz="2800" b="1" dirty="0" smtClean="0">
                <a:solidFill>
                  <a:srgbClr val="C00000"/>
                </a:solidFill>
                <a:latin typeface="Gisha" pitchFamily="34" charset="-79"/>
                <a:cs typeface="Gisha" pitchFamily="34" charset="-79"/>
              </a:rPr>
              <a:t>)</a:t>
            </a:r>
          </a:p>
          <a:p>
            <a:pPr marL="68580" indent="0" algn="ctr">
              <a:buNone/>
            </a:pPr>
            <a:endParaRPr lang="en-US" sz="2800" b="1" dirty="0" smtClean="0">
              <a:solidFill>
                <a:srgbClr val="C00000"/>
              </a:solidFill>
              <a:latin typeface="Gisha" pitchFamily="34" charset="-79"/>
              <a:cs typeface="Gisha" pitchFamily="34" charset="-79"/>
            </a:endParaRPr>
          </a:p>
          <a:p>
            <a:pPr marL="68580" indent="0" algn="ctr">
              <a:buNone/>
            </a:pPr>
            <a:r>
              <a:rPr lang="en-US" sz="2800" b="1" dirty="0" smtClean="0">
                <a:solidFill>
                  <a:srgbClr val="C00000"/>
                </a:solidFill>
                <a:latin typeface="Gisha" pitchFamily="34" charset="-79"/>
                <a:cs typeface="Gisha" pitchFamily="34" charset="-79"/>
              </a:rPr>
              <a:t>10640 mmHg x L = 400 mmHg (V2)</a:t>
            </a:r>
            <a:endParaRPr lang="en-US" sz="2800" b="1" dirty="0">
              <a:solidFill>
                <a:srgbClr val="C00000"/>
              </a:solidFill>
              <a:latin typeface="Gisha" pitchFamily="34" charset="-79"/>
              <a:cs typeface="Gisha" pitchFamily="34" charset="-79"/>
            </a:endParaRPr>
          </a:p>
          <a:p>
            <a:pPr marL="68580" indent="0">
              <a:buNone/>
            </a:pPr>
            <a:endParaRPr lang="en-US" dirty="0"/>
          </a:p>
        </p:txBody>
      </p:sp>
    </p:spTree>
    <p:extLst>
      <p:ext uri="{BB962C8B-B14F-4D97-AF65-F5344CB8AC3E}">
        <p14:creationId xmlns:p14="http://schemas.microsoft.com/office/powerpoint/2010/main" val="42085230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bg2"/>
                </a:solidFill>
                <a:latin typeface="Gisha" pitchFamily="34" charset="-79"/>
                <a:cs typeface="Gisha" pitchFamily="34" charset="-79"/>
              </a:rPr>
              <a:t>How to Solve for Boyle’s Law…</a:t>
            </a:r>
            <a:endParaRPr lang="en-US" dirty="0">
              <a:solidFill>
                <a:schemeClr val="bg2"/>
              </a:solidFill>
              <a:latin typeface="Gisha" pitchFamily="34" charset="-79"/>
              <a:cs typeface="Gisha" pitchFamily="34" charset="-79"/>
            </a:endParaRPr>
          </a:p>
        </p:txBody>
      </p:sp>
      <p:sp>
        <p:nvSpPr>
          <p:cNvPr id="3" name="Content Placeholder 2"/>
          <p:cNvSpPr>
            <a:spLocks noGrp="1"/>
          </p:cNvSpPr>
          <p:nvPr>
            <p:ph idx="1"/>
          </p:nvPr>
        </p:nvSpPr>
        <p:spPr/>
        <p:txBody>
          <a:bodyPr/>
          <a:lstStyle/>
          <a:p>
            <a:pPr marL="68580" indent="0" algn="ctr">
              <a:buNone/>
            </a:pPr>
            <a:r>
              <a:rPr lang="en-US" b="1" dirty="0">
                <a:solidFill>
                  <a:srgbClr val="C00000"/>
                </a:solidFill>
                <a:latin typeface="Gisha" pitchFamily="34" charset="-79"/>
                <a:cs typeface="Gisha" pitchFamily="34" charset="-79"/>
              </a:rPr>
              <a:t>760 mmHg x 14.0 L = 400 mmHg (V2)</a:t>
            </a:r>
          </a:p>
          <a:p>
            <a:pPr marL="68580" indent="0" algn="ctr">
              <a:buNone/>
            </a:pPr>
            <a:endParaRPr lang="en-US" b="1" dirty="0">
              <a:solidFill>
                <a:srgbClr val="C00000"/>
              </a:solidFill>
              <a:latin typeface="Gisha" pitchFamily="34" charset="-79"/>
              <a:cs typeface="Gisha" pitchFamily="34" charset="-79"/>
            </a:endParaRPr>
          </a:p>
          <a:p>
            <a:pPr marL="68580" indent="0" algn="ctr">
              <a:buNone/>
            </a:pPr>
            <a:r>
              <a:rPr lang="en-US" b="1" dirty="0">
                <a:solidFill>
                  <a:srgbClr val="C00000"/>
                </a:solidFill>
                <a:latin typeface="Gisha" pitchFamily="34" charset="-79"/>
                <a:cs typeface="Gisha" pitchFamily="34" charset="-79"/>
              </a:rPr>
              <a:t>10640 </a:t>
            </a:r>
            <a:r>
              <a:rPr lang="en-US" b="1" strike="sngStrike" dirty="0">
                <a:solidFill>
                  <a:srgbClr val="C00000"/>
                </a:solidFill>
                <a:latin typeface="Gisha" pitchFamily="34" charset="-79"/>
                <a:cs typeface="Gisha" pitchFamily="34" charset="-79"/>
              </a:rPr>
              <a:t>mmHg</a:t>
            </a:r>
            <a:r>
              <a:rPr lang="en-US" b="1" dirty="0">
                <a:solidFill>
                  <a:srgbClr val="C00000"/>
                </a:solidFill>
                <a:latin typeface="Gisha" pitchFamily="34" charset="-79"/>
                <a:cs typeface="Gisha" pitchFamily="34" charset="-79"/>
              </a:rPr>
              <a:t> x L = 400 </a:t>
            </a:r>
            <a:r>
              <a:rPr lang="en-US" b="1" strike="sngStrike" dirty="0">
                <a:solidFill>
                  <a:srgbClr val="C00000"/>
                </a:solidFill>
                <a:latin typeface="Gisha" pitchFamily="34" charset="-79"/>
                <a:cs typeface="Gisha" pitchFamily="34" charset="-79"/>
              </a:rPr>
              <a:t>mmHg</a:t>
            </a:r>
            <a:r>
              <a:rPr lang="en-US" b="1" dirty="0">
                <a:solidFill>
                  <a:srgbClr val="C00000"/>
                </a:solidFill>
                <a:latin typeface="Gisha" pitchFamily="34" charset="-79"/>
                <a:cs typeface="Gisha" pitchFamily="34" charset="-79"/>
              </a:rPr>
              <a:t> (V2</a:t>
            </a:r>
            <a:r>
              <a:rPr lang="en-US" b="1" dirty="0" smtClean="0">
                <a:solidFill>
                  <a:srgbClr val="C00000"/>
                </a:solidFill>
                <a:latin typeface="Gisha" pitchFamily="34" charset="-79"/>
                <a:cs typeface="Gisha" pitchFamily="34" charset="-79"/>
              </a:rPr>
              <a:t>)</a:t>
            </a:r>
          </a:p>
          <a:p>
            <a:pPr marL="68580" indent="0" algn="ctr">
              <a:buNone/>
            </a:pPr>
            <a:endParaRPr lang="en-US" b="1" dirty="0">
              <a:solidFill>
                <a:srgbClr val="C00000"/>
              </a:solidFill>
              <a:latin typeface="Gisha" pitchFamily="34" charset="-79"/>
              <a:cs typeface="Gisha" pitchFamily="34" charset="-79"/>
            </a:endParaRPr>
          </a:p>
          <a:p>
            <a:pPr marL="68580" indent="0" algn="ctr">
              <a:buNone/>
            </a:pPr>
            <a:r>
              <a:rPr lang="en-US" b="1" dirty="0" smtClean="0">
                <a:solidFill>
                  <a:srgbClr val="C00000"/>
                </a:solidFill>
                <a:latin typeface="Gisha" pitchFamily="34" charset="-79"/>
                <a:cs typeface="Gisha" pitchFamily="34" charset="-79"/>
              </a:rPr>
              <a:t>10640 L = 400 x V2</a:t>
            </a:r>
            <a:endParaRPr lang="en-US" b="1" dirty="0">
              <a:solidFill>
                <a:srgbClr val="C00000"/>
              </a:solidFill>
              <a:latin typeface="Gisha" pitchFamily="34" charset="-79"/>
              <a:cs typeface="Gisha" pitchFamily="34" charset="-79"/>
            </a:endParaRPr>
          </a:p>
          <a:p>
            <a:pPr marL="68580" indent="0">
              <a:buNone/>
            </a:pPr>
            <a:endParaRPr lang="en-US" dirty="0"/>
          </a:p>
        </p:txBody>
      </p:sp>
    </p:spTree>
    <p:extLst>
      <p:ext uri="{BB962C8B-B14F-4D97-AF65-F5344CB8AC3E}">
        <p14:creationId xmlns:p14="http://schemas.microsoft.com/office/powerpoint/2010/main" val="897246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bg2"/>
                </a:solidFill>
                <a:latin typeface="Gisha" pitchFamily="34" charset="-79"/>
                <a:cs typeface="Gisha" pitchFamily="34" charset="-79"/>
              </a:rPr>
              <a:t>How to Solve for Boyle’s Law…</a:t>
            </a:r>
            <a:endParaRPr lang="en-US" dirty="0">
              <a:solidFill>
                <a:schemeClr val="bg2"/>
              </a:solidFill>
              <a:latin typeface="Gisha" pitchFamily="34" charset="-79"/>
              <a:cs typeface="Gisha" pitchFamily="34" charset="-79"/>
            </a:endParaRPr>
          </a:p>
        </p:txBody>
      </p:sp>
      <p:sp>
        <p:nvSpPr>
          <p:cNvPr id="3" name="Content Placeholder 2"/>
          <p:cNvSpPr>
            <a:spLocks noGrp="1"/>
          </p:cNvSpPr>
          <p:nvPr>
            <p:ph idx="1"/>
          </p:nvPr>
        </p:nvSpPr>
        <p:spPr/>
        <p:txBody>
          <a:bodyPr/>
          <a:lstStyle/>
          <a:p>
            <a:pPr marL="68580" indent="0" algn="ctr">
              <a:buNone/>
            </a:pPr>
            <a:r>
              <a:rPr lang="en-US" b="1" dirty="0">
                <a:solidFill>
                  <a:srgbClr val="C00000"/>
                </a:solidFill>
                <a:latin typeface="Gisha" pitchFamily="34" charset="-79"/>
                <a:cs typeface="Gisha" pitchFamily="34" charset="-79"/>
              </a:rPr>
              <a:t>760 mmHg x 14.0 L = 400 mmHg (V2)</a:t>
            </a:r>
          </a:p>
          <a:p>
            <a:pPr marL="68580" indent="0" algn="ctr">
              <a:buNone/>
            </a:pPr>
            <a:endParaRPr lang="en-US" b="1" dirty="0">
              <a:solidFill>
                <a:srgbClr val="C00000"/>
              </a:solidFill>
              <a:latin typeface="Gisha" pitchFamily="34" charset="-79"/>
              <a:cs typeface="Gisha" pitchFamily="34" charset="-79"/>
            </a:endParaRPr>
          </a:p>
          <a:p>
            <a:pPr marL="68580" indent="0" algn="ctr">
              <a:buNone/>
            </a:pPr>
            <a:r>
              <a:rPr lang="en-US" b="1" dirty="0">
                <a:solidFill>
                  <a:srgbClr val="C00000"/>
                </a:solidFill>
                <a:latin typeface="Gisha" pitchFamily="34" charset="-79"/>
                <a:cs typeface="Gisha" pitchFamily="34" charset="-79"/>
              </a:rPr>
              <a:t>10640 </a:t>
            </a:r>
            <a:r>
              <a:rPr lang="en-US" b="1" strike="sngStrike" dirty="0">
                <a:solidFill>
                  <a:srgbClr val="C00000"/>
                </a:solidFill>
                <a:latin typeface="Gisha" pitchFamily="34" charset="-79"/>
                <a:cs typeface="Gisha" pitchFamily="34" charset="-79"/>
              </a:rPr>
              <a:t>mmHg</a:t>
            </a:r>
            <a:r>
              <a:rPr lang="en-US" b="1" dirty="0">
                <a:solidFill>
                  <a:srgbClr val="C00000"/>
                </a:solidFill>
                <a:latin typeface="Gisha" pitchFamily="34" charset="-79"/>
                <a:cs typeface="Gisha" pitchFamily="34" charset="-79"/>
              </a:rPr>
              <a:t> x L = 400 </a:t>
            </a:r>
            <a:r>
              <a:rPr lang="en-US" b="1" strike="sngStrike" dirty="0">
                <a:solidFill>
                  <a:srgbClr val="C00000"/>
                </a:solidFill>
                <a:latin typeface="Gisha" pitchFamily="34" charset="-79"/>
                <a:cs typeface="Gisha" pitchFamily="34" charset="-79"/>
              </a:rPr>
              <a:t>mmHg</a:t>
            </a:r>
            <a:r>
              <a:rPr lang="en-US" b="1" dirty="0">
                <a:solidFill>
                  <a:srgbClr val="C00000"/>
                </a:solidFill>
                <a:latin typeface="Gisha" pitchFamily="34" charset="-79"/>
                <a:cs typeface="Gisha" pitchFamily="34" charset="-79"/>
              </a:rPr>
              <a:t> (V2)</a:t>
            </a:r>
          </a:p>
          <a:p>
            <a:pPr marL="68580" indent="0" algn="ctr">
              <a:buNone/>
            </a:pPr>
            <a:endParaRPr lang="en-US" b="1" dirty="0">
              <a:solidFill>
                <a:srgbClr val="C00000"/>
              </a:solidFill>
              <a:latin typeface="Gisha" pitchFamily="34" charset="-79"/>
              <a:cs typeface="Gisha" pitchFamily="34" charset="-79"/>
            </a:endParaRPr>
          </a:p>
          <a:p>
            <a:pPr marL="68580" indent="0" algn="ctr">
              <a:buNone/>
            </a:pPr>
            <a:r>
              <a:rPr lang="en-US" b="1" u="sng" dirty="0">
                <a:solidFill>
                  <a:srgbClr val="C00000"/>
                </a:solidFill>
                <a:latin typeface="Gisha" pitchFamily="34" charset="-79"/>
                <a:cs typeface="Gisha" pitchFamily="34" charset="-79"/>
              </a:rPr>
              <a:t>10640</a:t>
            </a:r>
            <a:r>
              <a:rPr lang="en-US" b="1" dirty="0">
                <a:solidFill>
                  <a:srgbClr val="C00000"/>
                </a:solidFill>
                <a:latin typeface="Gisha" pitchFamily="34" charset="-79"/>
                <a:cs typeface="Gisha" pitchFamily="34" charset="-79"/>
              </a:rPr>
              <a:t> L = </a:t>
            </a:r>
            <a:r>
              <a:rPr lang="en-US" b="1" u="sng" dirty="0">
                <a:solidFill>
                  <a:srgbClr val="C00000"/>
                </a:solidFill>
                <a:latin typeface="Gisha" pitchFamily="34" charset="-79"/>
                <a:cs typeface="Gisha" pitchFamily="34" charset="-79"/>
              </a:rPr>
              <a:t>400 x </a:t>
            </a:r>
            <a:r>
              <a:rPr lang="en-US" b="1" u="sng" dirty="0" smtClean="0">
                <a:solidFill>
                  <a:srgbClr val="C00000"/>
                </a:solidFill>
                <a:latin typeface="Gisha" pitchFamily="34" charset="-79"/>
                <a:cs typeface="Gisha" pitchFamily="34" charset="-79"/>
              </a:rPr>
              <a:t>V2</a:t>
            </a:r>
          </a:p>
          <a:p>
            <a:pPr marL="68580" indent="0">
              <a:buNone/>
            </a:pPr>
            <a:r>
              <a:rPr lang="en-US" b="1" dirty="0" smtClean="0">
                <a:solidFill>
                  <a:srgbClr val="C00000"/>
                </a:solidFill>
                <a:latin typeface="Gisha" pitchFamily="34" charset="-79"/>
                <a:cs typeface="Gisha" pitchFamily="34" charset="-79"/>
              </a:rPr>
              <a:t>		    400		400</a:t>
            </a:r>
          </a:p>
          <a:p>
            <a:pPr marL="68580" indent="0" algn="ctr">
              <a:buNone/>
            </a:pPr>
            <a:endParaRPr lang="en-US" b="1" dirty="0">
              <a:solidFill>
                <a:srgbClr val="C00000"/>
              </a:solidFill>
            </a:endParaRPr>
          </a:p>
          <a:p>
            <a:pPr marL="68580" indent="0">
              <a:buNone/>
            </a:pPr>
            <a:endParaRPr lang="en-US" dirty="0"/>
          </a:p>
        </p:txBody>
      </p:sp>
    </p:spTree>
    <p:extLst>
      <p:ext uri="{BB962C8B-B14F-4D97-AF65-F5344CB8AC3E}">
        <p14:creationId xmlns:p14="http://schemas.microsoft.com/office/powerpoint/2010/main" val="37665049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bg2"/>
                </a:solidFill>
                <a:latin typeface="Gisha" pitchFamily="34" charset="-79"/>
                <a:cs typeface="Gisha" pitchFamily="34" charset="-79"/>
              </a:rPr>
              <a:t>How to Solve for Boyle’s Law…</a:t>
            </a:r>
            <a:endParaRPr lang="en-US" dirty="0">
              <a:solidFill>
                <a:schemeClr val="bg2"/>
              </a:solidFill>
              <a:latin typeface="Gisha" pitchFamily="34" charset="-79"/>
              <a:cs typeface="Gisha" pitchFamily="34" charset="-79"/>
            </a:endParaRPr>
          </a:p>
        </p:txBody>
      </p:sp>
      <p:sp>
        <p:nvSpPr>
          <p:cNvPr id="3" name="Content Placeholder 2"/>
          <p:cNvSpPr>
            <a:spLocks noGrp="1"/>
          </p:cNvSpPr>
          <p:nvPr>
            <p:ph idx="1"/>
          </p:nvPr>
        </p:nvSpPr>
        <p:spPr/>
        <p:txBody>
          <a:bodyPr/>
          <a:lstStyle/>
          <a:p>
            <a:pPr marL="68580" indent="0" algn="ctr">
              <a:buNone/>
            </a:pPr>
            <a:r>
              <a:rPr lang="en-US" b="1" dirty="0">
                <a:solidFill>
                  <a:srgbClr val="C00000"/>
                </a:solidFill>
                <a:latin typeface="Gisha" pitchFamily="34" charset="-79"/>
                <a:cs typeface="Gisha" pitchFamily="34" charset="-79"/>
              </a:rPr>
              <a:t>760 mmHg x 14.0 L = 400 mmHg (V2)</a:t>
            </a:r>
          </a:p>
          <a:p>
            <a:pPr marL="68580" indent="0" algn="ctr">
              <a:buNone/>
            </a:pPr>
            <a:endParaRPr lang="en-US" b="1" dirty="0">
              <a:solidFill>
                <a:srgbClr val="C00000"/>
              </a:solidFill>
              <a:latin typeface="Gisha" pitchFamily="34" charset="-79"/>
              <a:cs typeface="Gisha" pitchFamily="34" charset="-79"/>
            </a:endParaRPr>
          </a:p>
          <a:p>
            <a:pPr marL="68580" indent="0" algn="ctr">
              <a:buNone/>
            </a:pPr>
            <a:r>
              <a:rPr lang="en-US" b="1" dirty="0">
                <a:solidFill>
                  <a:srgbClr val="C00000"/>
                </a:solidFill>
                <a:latin typeface="Gisha" pitchFamily="34" charset="-79"/>
                <a:cs typeface="Gisha" pitchFamily="34" charset="-79"/>
              </a:rPr>
              <a:t>10640 </a:t>
            </a:r>
            <a:r>
              <a:rPr lang="en-US" b="1" strike="sngStrike" dirty="0">
                <a:solidFill>
                  <a:srgbClr val="C00000"/>
                </a:solidFill>
                <a:latin typeface="Gisha" pitchFamily="34" charset="-79"/>
                <a:cs typeface="Gisha" pitchFamily="34" charset="-79"/>
              </a:rPr>
              <a:t>mmHg</a:t>
            </a:r>
            <a:r>
              <a:rPr lang="en-US" b="1" dirty="0">
                <a:solidFill>
                  <a:srgbClr val="C00000"/>
                </a:solidFill>
                <a:latin typeface="Gisha" pitchFamily="34" charset="-79"/>
                <a:cs typeface="Gisha" pitchFamily="34" charset="-79"/>
              </a:rPr>
              <a:t> x L = 400 </a:t>
            </a:r>
            <a:r>
              <a:rPr lang="en-US" b="1" strike="sngStrike" dirty="0">
                <a:solidFill>
                  <a:srgbClr val="C00000"/>
                </a:solidFill>
                <a:latin typeface="Gisha" pitchFamily="34" charset="-79"/>
                <a:cs typeface="Gisha" pitchFamily="34" charset="-79"/>
              </a:rPr>
              <a:t>mmHg</a:t>
            </a:r>
            <a:r>
              <a:rPr lang="en-US" b="1" dirty="0">
                <a:solidFill>
                  <a:srgbClr val="C00000"/>
                </a:solidFill>
                <a:latin typeface="Gisha" pitchFamily="34" charset="-79"/>
                <a:cs typeface="Gisha" pitchFamily="34" charset="-79"/>
              </a:rPr>
              <a:t> (V2)</a:t>
            </a:r>
          </a:p>
          <a:p>
            <a:pPr marL="68580" indent="0" algn="ctr">
              <a:buNone/>
            </a:pPr>
            <a:endParaRPr lang="en-US" b="1" dirty="0">
              <a:solidFill>
                <a:srgbClr val="C00000"/>
              </a:solidFill>
              <a:latin typeface="Gisha" pitchFamily="34" charset="-79"/>
              <a:cs typeface="Gisha" pitchFamily="34" charset="-79"/>
            </a:endParaRPr>
          </a:p>
          <a:p>
            <a:pPr marL="68580" indent="0" algn="ctr">
              <a:buNone/>
            </a:pPr>
            <a:r>
              <a:rPr lang="en-US" b="1" u="sng" dirty="0">
                <a:solidFill>
                  <a:srgbClr val="C00000"/>
                </a:solidFill>
                <a:latin typeface="Gisha" pitchFamily="34" charset="-79"/>
                <a:cs typeface="Gisha" pitchFamily="34" charset="-79"/>
              </a:rPr>
              <a:t>10640</a:t>
            </a:r>
            <a:r>
              <a:rPr lang="en-US" b="1" dirty="0">
                <a:solidFill>
                  <a:srgbClr val="C00000"/>
                </a:solidFill>
                <a:latin typeface="Gisha" pitchFamily="34" charset="-79"/>
                <a:cs typeface="Gisha" pitchFamily="34" charset="-79"/>
              </a:rPr>
              <a:t> L = </a:t>
            </a:r>
            <a:r>
              <a:rPr lang="en-US" b="1" u="sng" strike="sngStrike" dirty="0">
                <a:solidFill>
                  <a:srgbClr val="C00000"/>
                </a:solidFill>
                <a:latin typeface="Gisha" pitchFamily="34" charset="-79"/>
                <a:cs typeface="Gisha" pitchFamily="34" charset="-79"/>
              </a:rPr>
              <a:t>400</a:t>
            </a:r>
            <a:r>
              <a:rPr lang="en-US" b="1" u="sng" dirty="0">
                <a:solidFill>
                  <a:srgbClr val="C00000"/>
                </a:solidFill>
                <a:latin typeface="Gisha" pitchFamily="34" charset="-79"/>
                <a:cs typeface="Gisha" pitchFamily="34" charset="-79"/>
              </a:rPr>
              <a:t> x V2</a:t>
            </a:r>
          </a:p>
          <a:p>
            <a:pPr marL="68580" indent="0">
              <a:buNone/>
            </a:pPr>
            <a:r>
              <a:rPr lang="en-US" b="1" dirty="0">
                <a:solidFill>
                  <a:srgbClr val="C00000"/>
                </a:solidFill>
                <a:latin typeface="Gisha" pitchFamily="34" charset="-79"/>
                <a:cs typeface="Gisha" pitchFamily="34" charset="-79"/>
              </a:rPr>
              <a:t>		    400		</a:t>
            </a:r>
            <a:r>
              <a:rPr lang="en-US" b="1" strike="sngStrike" dirty="0" smtClean="0">
                <a:solidFill>
                  <a:srgbClr val="C00000"/>
                </a:solidFill>
                <a:latin typeface="Gisha" pitchFamily="34" charset="-79"/>
                <a:cs typeface="Gisha" pitchFamily="34" charset="-79"/>
              </a:rPr>
              <a:t>400</a:t>
            </a:r>
          </a:p>
          <a:p>
            <a:pPr marL="68580" indent="0">
              <a:buNone/>
            </a:pPr>
            <a:endParaRPr lang="en-US" b="1" strike="sngStrike" dirty="0">
              <a:solidFill>
                <a:srgbClr val="C00000"/>
              </a:solidFill>
            </a:endParaRPr>
          </a:p>
          <a:p>
            <a:pPr marL="68580" indent="0">
              <a:buNone/>
            </a:pPr>
            <a:endParaRPr lang="en-US" b="1" strike="sngStrike" dirty="0">
              <a:solidFill>
                <a:srgbClr val="C00000"/>
              </a:solidFill>
            </a:endParaRPr>
          </a:p>
          <a:p>
            <a:pPr marL="68580" indent="0">
              <a:buNone/>
            </a:pPr>
            <a:endParaRPr lang="en-US" dirty="0"/>
          </a:p>
        </p:txBody>
      </p:sp>
    </p:spTree>
    <p:extLst>
      <p:ext uri="{BB962C8B-B14F-4D97-AF65-F5344CB8AC3E}">
        <p14:creationId xmlns:p14="http://schemas.microsoft.com/office/powerpoint/2010/main" val="42097164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bg2"/>
                </a:solidFill>
                <a:latin typeface="Gisha" pitchFamily="34" charset="-79"/>
                <a:cs typeface="Gisha" pitchFamily="34" charset="-79"/>
              </a:rPr>
              <a:t>How to Solve for Boyle’s Law…</a:t>
            </a:r>
            <a:endParaRPr lang="en-US" dirty="0">
              <a:solidFill>
                <a:schemeClr val="bg2"/>
              </a:solidFill>
              <a:latin typeface="Gisha" pitchFamily="34" charset="-79"/>
              <a:cs typeface="Gisha" pitchFamily="34" charset="-79"/>
            </a:endParaRPr>
          </a:p>
        </p:txBody>
      </p:sp>
      <p:sp>
        <p:nvSpPr>
          <p:cNvPr id="3" name="Content Placeholder 2"/>
          <p:cNvSpPr>
            <a:spLocks noGrp="1"/>
          </p:cNvSpPr>
          <p:nvPr>
            <p:ph idx="1"/>
          </p:nvPr>
        </p:nvSpPr>
        <p:spPr>
          <a:xfrm>
            <a:off x="1043492" y="2323652"/>
            <a:ext cx="6777317" cy="4077148"/>
          </a:xfrm>
        </p:spPr>
        <p:txBody>
          <a:bodyPr/>
          <a:lstStyle/>
          <a:p>
            <a:pPr marL="68580" indent="0" algn="ctr">
              <a:buNone/>
            </a:pPr>
            <a:r>
              <a:rPr lang="en-US" b="1" dirty="0">
                <a:solidFill>
                  <a:srgbClr val="C00000"/>
                </a:solidFill>
                <a:latin typeface="Gisha" pitchFamily="34" charset="-79"/>
                <a:cs typeface="Gisha" pitchFamily="34" charset="-79"/>
              </a:rPr>
              <a:t>760 mmHg x 14.0 L = 400 mmHg (V2)</a:t>
            </a:r>
          </a:p>
          <a:p>
            <a:pPr marL="68580" indent="0" algn="ctr">
              <a:buNone/>
            </a:pPr>
            <a:endParaRPr lang="en-US" b="1" dirty="0">
              <a:solidFill>
                <a:srgbClr val="C00000"/>
              </a:solidFill>
              <a:latin typeface="Gisha" pitchFamily="34" charset="-79"/>
              <a:cs typeface="Gisha" pitchFamily="34" charset="-79"/>
            </a:endParaRPr>
          </a:p>
          <a:p>
            <a:pPr marL="68580" indent="0" algn="ctr">
              <a:buNone/>
            </a:pPr>
            <a:r>
              <a:rPr lang="en-US" b="1" dirty="0">
                <a:solidFill>
                  <a:srgbClr val="C00000"/>
                </a:solidFill>
                <a:latin typeface="Gisha" pitchFamily="34" charset="-79"/>
                <a:cs typeface="Gisha" pitchFamily="34" charset="-79"/>
              </a:rPr>
              <a:t>10640 </a:t>
            </a:r>
            <a:r>
              <a:rPr lang="en-US" b="1" strike="sngStrike" dirty="0">
                <a:solidFill>
                  <a:srgbClr val="C00000"/>
                </a:solidFill>
                <a:latin typeface="Gisha" pitchFamily="34" charset="-79"/>
                <a:cs typeface="Gisha" pitchFamily="34" charset="-79"/>
              </a:rPr>
              <a:t>mmHg</a:t>
            </a:r>
            <a:r>
              <a:rPr lang="en-US" b="1" dirty="0">
                <a:solidFill>
                  <a:srgbClr val="C00000"/>
                </a:solidFill>
                <a:latin typeface="Gisha" pitchFamily="34" charset="-79"/>
                <a:cs typeface="Gisha" pitchFamily="34" charset="-79"/>
              </a:rPr>
              <a:t> x L = 400 </a:t>
            </a:r>
            <a:r>
              <a:rPr lang="en-US" b="1" strike="sngStrike" dirty="0">
                <a:solidFill>
                  <a:srgbClr val="C00000"/>
                </a:solidFill>
                <a:latin typeface="Gisha" pitchFamily="34" charset="-79"/>
                <a:cs typeface="Gisha" pitchFamily="34" charset="-79"/>
              </a:rPr>
              <a:t>mmHg</a:t>
            </a:r>
            <a:r>
              <a:rPr lang="en-US" b="1" dirty="0">
                <a:solidFill>
                  <a:srgbClr val="C00000"/>
                </a:solidFill>
                <a:latin typeface="Gisha" pitchFamily="34" charset="-79"/>
                <a:cs typeface="Gisha" pitchFamily="34" charset="-79"/>
              </a:rPr>
              <a:t> (V2)</a:t>
            </a:r>
          </a:p>
          <a:p>
            <a:pPr marL="68580" indent="0" algn="ctr">
              <a:buNone/>
            </a:pPr>
            <a:endParaRPr lang="en-US" b="1" dirty="0">
              <a:solidFill>
                <a:srgbClr val="C00000"/>
              </a:solidFill>
              <a:latin typeface="Gisha" pitchFamily="34" charset="-79"/>
              <a:cs typeface="Gisha" pitchFamily="34" charset="-79"/>
            </a:endParaRPr>
          </a:p>
          <a:p>
            <a:pPr marL="68580" indent="0" algn="ctr">
              <a:buNone/>
            </a:pPr>
            <a:r>
              <a:rPr lang="en-US" b="1" u="sng" dirty="0">
                <a:solidFill>
                  <a:srgbClr val="C00000"/>
                </a:solidFill>
                <a:latin typeface="Gisha" pitchFamily="34" charset="-79"/>
                <a:cs typeface="Gisha" pitchFamily="34" charset="-79"/>
              </a:rPr>
              <a:t>10640</a:t>
            </a:r>
            <a:r>
              <a:rPr lang="en-US" b="1" dirty="0">
                <a:solidFill>
                  <a:srgbClr val="C00000"/>
                </a:solidFill>
                <a:latin typeface="Gisha" pitchFamily="34" charset="-79"/>
                <a:cs typeface="Gisha" pitchFamily="34" charset="-79"/>
              </a:rPr>
              <a:t> L = </a:t>
            </a:r>
            <a:r>
              <a:rPr lang="en-US" b="1" u="sng" strike="sngStrike" dirty="0">
                <a:solidFill>
                  <a:srgbClr val="C00000"/>
                </a:solidFill>
                <a:latin typeface="Gisha" pitchFamily="34" charset="-79"/>
                <a:cs typeface="Gisha" pitchFamily="34" charset="-79"/>
              </a:rPr>
              <a:t>400</a:t>
            </a:r>
            <a:r>
              <a:rPr lang="en-US" b="1" u="sng" dirty="0">
                <a:solidFill>
                  <a:srgbClr val="C00000"/>
                </a:solidFill>
                <a:latin typeface="Gisha" pitchFamily="34" charset="-79"/>
                <a:cs typeface="Gisha" pitchFamily="34" charset="-79"/>
              </a:rPr>
              <a:t> x V2</a:t>
            </a:r>
          </a:p>
          <a:p>
            <a:pPr marL="68580" indent="0">
              <a:buNone/>
            </a:pPr>
            <a:r>
              <a:rPr lang="en-US" b="1" dirty="0">
                <a:solidFill>
                  <a:srgbClr val="C00000"/>
                </a:solidFill>
                <a:latin typeface="Gisha" pitchFamily="34" charset="-79"/>
                <a:cs typeface="Gisha" pitchFamily="34" charset="-79"/>
              </a:rPr>
              <a:t>		    400		</a:t>
            </a:r>
            <a:r>
              <a:rPr lang="en-US" b="1" strike="sngStrike" dirty="0">
                <a:solidFill>
                  <a:srgbClr val="C00000"/>
                </a:solidFill>
                <a:latin typeface="Gisha" pitchFamily="34" charset="-79"/>
                <a:cs typeface="Gisha" pitchFamily="34" charset="-79"/>
              </a:rPr>
              <a:t>400</a:t>
            </a:r>
          </a:p>
          <a:p>
            <a:endParaRPr lang="en-US" dirty="0" smtClean="0">
              <a:latin typeface="Gisha" pitchFamily="34" charset="-79"/>
              <a:cs typeface="Gisha" pitchFamily="34" charset="-79"/>
            </a:endParaRPr>
          </a:p>
          <a:p>
            <a:pPr marL="68580" indent="0" algn="ctr">
              <a:buNone/>
            </a:pPr>
            <a:r>
              <a:rPr lang="en-US" sz="4000" b="1" dirty="0" smtClean="0">
                <a:solidFill>
                  <a:srgbClr val="C00000"/>
                </a:solidFill>
                <a:latin typeface="Gisha" pitchFamily="34" charset="-79"/>
                <a:cs typeface="Gisha" pitchFamily="34" charset="-79"/>
              </a:rPr>
              <a:t>V2 = 26.6 L</a:t>
            </a:r>
            <a:endParaRPr lang="en-US" sz="4000" b="1" dirty="0">
              <a:solidFill>
                <a:srgbClr val="C00000"/>
              </a:solidFill>
              <a:latin typeface="Gisha" pitchFamily="34" charset="-79"/>
              <a:cs typeface="Gisha" pitchFamily="34" charset="-79"/>
            </a:endParaRPr>
          </a:p>
        </p:txBody>
      </p:sp>
    </p:spTree>
    <p:extLst>
      <p:ext uri="{BB962C8B-B14F-4D97-AF65-F5344CB8AC3E}">
        <p14:creationId xmlns:p14="http://schemas.microsoft.com/office/powerpoint/2010/main" val="23652665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latin typeface="Gisha" pitchFamily="34" charset="-79"/>
                <a:cs typeface="Gisha" pitchFamily="34" charset="-79"/>
              </a:rPr>
              <a:t>Sample Problem #1</a:t>
            </a:r>
            <a:endParaRPr lang="en-US" b="1" dirty="0">
              <a:solidFill>
                <a:schemeClr val="bg2"/>
              </a:solidFill>
              <a:latin typeface="Gisha" pitchFamily="34" charset="-79"/>
              <a:cs typeface="Gisha" pitchFamily="34" charset="-79"/>
            </a:endParaRPr>
          </a:p>
        </p:txBody>
      </p:sp>
      <p:sp>
        <p:nvSpPr>
          <p:cNvPr id="3" name="Content Placeholder 2"/>
          <p:cNvSpPr>
            <a:spLocks noGrp="1"/>
          </p:cNvSpPr>
          <p:nvPr>
            <p:ph idx="1"/>
          </p:nvPr>
        </p:nvSpPr>
        <p:spPr/>
        <p:txBody>
          <a:bodyPr/>
          <a:lstStyle/>
          <a:p>
            <a:pPr marL="68580" indent="0" algn="ctr">
              <a:buNone/>
            </a:pPr>
            <a:r>
              <a:rPr lang="en-US" dirty="0">
                <a:solidFill>
                  <a:schemeClr val="bg2"/>
                </a:solidFill>
                <a:latin typeface="Gisha" pitchFamily="34" charset="-79"/>
                <a:cs typeface="Gisha" pitchFamily="34" charset="-79"/>
              </a:rPr>
              <a:t>If I have 5.6 liters of gas in a piston at a pressure of 1.5 </a:t>
            </a:r>
            <a:r>
              <a:rPr lang="en-US" dirty="0" err="1">
                <a:solidFill>
                  <a:schemeClr val="bg2"/>
                </a:solidFill>
                <a:latin typeface="Gisha" pitchFamily="34" charset="-79"/>
                <a:cs typeface="Gisha" pitchFamily="34" charset="-79"/>
              </a:rPr>
              <a:t>atm</a:t>
            </a:r>
            <a:r>
              <a:rPr lang="en-US" dirty="0">
                <a:solidFill>
                  <a:schemeClr val="bg2"/>
                </a:solidFill>
                <a:latin typeface="Gisha" pitchFamily="34" charset="-79"/>
                <a:cs typeface="Gisha" pitchFamily="34" charset="-79"/>
              </a:rPr>
              <a:t> and compress the gas until its volume is 4.8 L, what will the new pressure inside the piston be?</a:t>
            </a:r>
          </a:p>
          <a:p>
            <a:pPr marL="68580" indent="0">
              <a:buNone/>
            </a:pPr>
            <a:endParaRPr lang="en-US"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21888086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7924800" cy="4918229"/>
          </a:xfrm>
        </p:spPr>
        <p:txBody>
          <a:bodyPr/>
          <a:lstStyle/>
          <a:p>
            <a:pPr marL="68580" indent="0">
              <a:buNone/>
            </a:pPr>
            <a:endParaRPr lang="en-US" sz="3200" b="1" dirty="0" smtClean="0">
              <a:solidFill>
                <a:srgbClr val="00B050"/>
              </a:solidFill>
            </a:endParaRPr>
          </a:p>
          <a:p>
            <a:pPr marL="68580" indent="0">
              <a:buNone/>
            </a:pPr>
            <a:endParaRPr lang="en-US" sz="3200" b="1" dirty="0" smtClean="0">
              <a:solidFill>
                <a:srgbClr val="00B050"/>
              </a:solidFill>
            </a:endParaRPr>
          </a:p>
          <a:p>
            <a:pPr marL="68580" indent="0">
              <a:buNone/>
            </a:pPr>
            <a:endParaRPr lang="en-US" sz="3200" b="1" dirty="0">
              <a:solidFill>
                <a:srgbClr val="00B050"/>
              </a:solidFill>
            </a:endParaRPr>
          </a:p>
          <a:p>
            <a:pPr marL="68580" indent="0" algn="ctr">
              <a:buNone/>
            </a:pPr>
            <a:r>
              <a:rPr lang="en-US" sz="2800" b="1" dirty="0" smtClean="0">
                <a:solidFill>
                  <a:srgbClr val="00B050"/>
                </a:solidFill>
                <a:latin typeface="Gisha" pitchFamily="34" charset="-79"/>
                <a:cs typeface="Gisha" pitchFamily="34" charset="-79"/>
              </a:rPr>
              <a:t>STEP 1: </a:t>
            </a:r>
            <a:r>
              <a:rPr lang="en-US" sz="2800" dirty="0" smtClean="0">
                <a:solidFill>
                  <a:srgbClr val="00B050"/>
                </a:solidFill>
                <a:latin typeface="Gisha" pitchFamily="34" charset="-79"/>
                <a:cs typeface="Gisha" pitchFamily="34" charset="-79"/>
              </a:rPr>
              <a:t>Read the problem and determine what you are solving for</a:t>
            </a:r>
          </a:p>
        </p:txBody>
      </p:sp>
    </p:spTree>
    <p:extLst>
      <p:ext uri="{BB962C8B-B14F-4D97-AF65-F5344CB8AC3E}">
        <p14:creationId xmlns:p14="http://schemas.microsoft.com/office/powerpoint/2010/main" val="2534985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lumMod val="75000"/>
                  </a:schemeClr>
                </a:solidFill>
              </a:rPr>
              <a:t>Boyle’s Gas Law</a:t>
            </a:r>
            <a:endParaRPr lang="en-US" b="1" dirty="0">
              <a:solidFill>
                <a:schemeClr val="bg2">
                  <a:lumMod val="75000"/>
                </a:schemeClr>
              </a:solidFill>
            </a:endParaRP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52532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38200"/>
            <a:ext cx="6777317" cy="5032977"/>
          </a:xfrm>
        </p:spPr>
        <p:txBody>
          <a:bodyPr/>
          <a:lstStyle/>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lgn="ctr">
              <a:buNone/>
            </a:pPr>
            <a:r>
              <a:rPr lang="en-US" dirty="0" smtClean="0">
                <a:solidFill>
                  <a:srgbClr val="C00000"/>
                </a:solidFill>
                <a:latin typeface="Gisha" pitchFamily="34" charset="-79"/>
                <a:cs typeface="Gisha" pitchFamily="34" charset="-79"/>
              </a:rPr>
              <a:t>“What will the new pressure be inside the piston?”</a:t>
            </a:r>
          </a:p>
          <a:p>
            <a:pPr marL="68580" indent="0" algn="ctr">
              <a:buNone/>
            </a:pPr>
            <a:endParaRPr lang="en-US" dirty="0">
              <a:solidFill>
                <a:srgbClr val="C00000"/>
              </a:solidFill>
              <a:latin typeface="Gisha" pitchFamily="34" charset="-79"/>
              <a:cs typeface="Gisha" pitchFamily="34" charset="-79"/>
            </a:endParaRPr>
          </a:p>
          <a:p>
            <a:pPr marL="68580" indent="0" algn="ctr">
              <a:buNone/>
            </a:pPr>
            <a:r>
              <a:rPr lang="en-US" sz="2800" b="1" dirty="0" smtClean="0">
                <a:solidFill>
                  <a:srgbClr val="C00000"/>
                </a:solidFill>
                <a:latin typeface="Gisha" pitchFamily="34" charset="-79"/>
                <a:cs typeface="Gisha" pitchFamily="34" charset="-79"/>
              </a:rPr>
              <a:t>You are solving for P2</a:t>
            </a:r>
            <a:endParaRPr lang="en-US" sz="2800" b="1" dirty="0">
              <a:solidFill>
                <a:srgbClr val="C00000"/>
              </a:solidFill>
              <a:latin typeface="Gisha" pitchFamily="34" charset="-79"/>
              <a:cs typeface="Gisha" pitchFamily="34" charset="-79"/>
            </a:endParaRPr>
          </a:p>
        </p:txBody>
      </p:sp>
    </p:spTree>
    <p:extLst>
      <p:ext uri="{BB962C8B-B14F-4D97-AF65-F5344CB8AC3E}">
        <p14:creationId xmlns:p14="http://schemas.microsoft.com/office/powerpoint/2010/main" val="9604326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7924800" cy="5223029"/>
          </a:xfrm>
        </p:spPr>
        <p:txBody>
          <a:bodyPr/>
          <a:lstStyle/>
          <a:p>
            <a:pPr marL="68580" indent="0">
              <a:buNone/>
            </a:pPr>
            <a:endParaRPr lang="en-US" sz="2800" b="1" dirty="0" smtClean="0">
              <a:solidFill>
                <a:srgbClr val="00B050"/>
              </a:solidFill>
            </a:endParaRPr>
          </a:p>
          <a:p>
            <a:pPr marL="68580" indent="0">
              <a:buNone/>
            </a:pPr>
            <a:endParaRPr lang="en-US" sz="2800" b="1" dirty="0">
              <a:solidFill>
                <a:srgbClr val="00B050"/>
              </a:solidFill>
            </a:endParaRPr>
          </a:p>
          <a:p>
            <a:pPr marL="68580" indent="0">
              <a:buNone/>
            </a:pPr>
            <a:endParaRPr lang="en-US" sz="2800" b="1" dirty="0" smtClean="0">
              <a:solidFill>
                <a:srgbClr val="00B050"/>
              </a:solidFill>
            </a:endParaRPr>
          </a:p>
          <a:p>
            <a:pPr marL="68580" indent="0">
              <a:buNone/>
            </a:pPr>
            <a:r>
              <a:rPr lang="en-US" sz="2800" b="1" dirty="0" smtClean="0">
                <a:solidFill>
                  <a:schemeClr val="bg2"/>
                </a:solidFill>
                <a:latin typeface="Gisha" pitchFamily="34" charset="-79"/>
                <a:cs typeface="Gisha" pitchFamily="34" charset="-79"/>
              </a:rPr>
              <a:t>Step 2: </a:t>
            </a:r>
            <a:r>
              <a:rPr lang="en-US" sz="2800" dirty="0">
                <a:solidFill>
                  <a:schemeClr val="bg2"/>
                </a:solidFill>
                <a:latin typeface="Gisha" pitchFamily="34" charset="-79"/>
                <a:cs typeface="Gisha" pitchFamily="34" charset="-79"/>
              </a:rPr>
              <a:t>Label your number with </a:t>
            </a:r>
            <a:r>
              <a:rPr lang="en-US" sz="2800" dirty="0" smtClean="0">
                <a:solidFill>
                  <a:schemeClr val="bg2"/>
                </a:solidFill>
                <a:latin typeface="Gisha" pitchFamily="34" charset="-79"/>
                <a:cs typeface="Gisha" pitchFamily="34" charset="-79"/>
              </a:rPr>
              <a:t>variables</a:t>
            </a:r>
            <a:endParaRPr lang="en-US" sz="2800" dirty="0">
              <a:solidFill>
                <a:schemeClr val="bg2"/>
              </a:solidFill>
              <a:latin typeface="Gisha" pitchFamily="34" charset="-79"/>
              <a:cs typeface="Gisha" pitchFamily="34" charset="-79"/>
            </a:endParaRPr>
          </a:p>
          <a:p>
            <a:pPr lvl="4"/>
            <a:r>
              <a:rPr lang="en-US" sz="2800" dirty="0">
                <a:solidFill>
                  <a:schemeClr val="bg2"/>
                </a:solidFill>
                <a:latin typeface="Gisha" pitchFamily="34" charset="-79"/>
                <a:cs typeface="Gisha" pitchFamily="34" charset="-79"/>
              </a:rPr>
              <a:t>P1 = 1.5 </a:t>
            </a:r>
            <a:r>
              <a:rPr lang="en-US" sz="2800" dirty="0" err="1">
                <a:solidFill>
                  <a:schemeClr val="bg2"/>
                </a:solidFill>
                <a:latin typeface="Gisha" pitchFamily="34" charset="-79"/>
                <a:cs typeface="Gisha" pitchFamily="34" charset="-79"/>
              </a:rPr>
              <a:t>atm</a:t>
            </a:r>
            <a:endParaRPr lang="en-US" sz="2800" dirty="0">
              <a:solidFill>
                <a:schemeClr val="bg2"/>
              </a:solidFill>
              <a:latin typeface="Gisha" pitchFamily="34" charset="-79"/>
              <a:cs typeface="Gisha" pitchFamily="34" charset="-79"/>
            </a:endParaRPr>
          </a:p>
          <a:p>
            <a:pPr lvl="4"/>
            <a:r>
              <a:rPr lang="en-US" sz="2800" dirty="0">
                <a:solidFill>
                  <a:schemeClr val="bg2"/>
                </a:solidFill>
                <a:latin typeface="Gisha" pitchFamily="34" charset="-79"/>
                <a:cs typeface="Gisha" pitchFamily="34" charset="-79"/>
              </a:rPr>
              <a:t>V1 = 5.6 L</a:t>
            </a:r>
          </a:p>
          <a:p>
            <a:pPr lvl="4"/>
            <a:r>
              <a:rPr lang="en-US" sz="2800" dirty="0">
                <a:solidFill>
                  <a:schemeClr val="bg2"/>
                </a:solidFill>
                <a:latin typeface="Gisha" pitchFamily="34" charset="-79"/>
                <a:cs typeface="Gisha" pitchFamily="34" charset="-79"/>
              </a:rPr>
              <a:t>P2 = ?</a:t>
            </a:r>
          </a:p>
          <a:p>
            <a:pPr lvl="4"/>
            <a:r>
              <a:rPr lang="en-US" sz="2800" dirty="0">
                <a:solidFill>
                  <a:schemeClr val="bg2"/>
                </a:solidFill>
                <a:latin typeface="Gisha" pitchFamily="34" charset="-79"/>
                <a:cs typeface="Gisha" pitchFamily="34" charset="-79"/>
              </a:rPr>
              <a:t>V2 = 4.8 L</a:t>
            </a:r>
          </a:p>
          <a:p>
            <a:pPr marL="68580" indent="0">
              <a:buNone/>
            </a:pPr>
            <a:endParaRPr lang="en-US" dirty="0"/>
          </a:p>
        </p:txBody>
      </p:sp>
    </p:spTree>
    <p:extLst>
      <p:ext uri="{BB962C8B-B14F-4D97-AF65-F5344CB8AC3E}">
        <p14:creationId xmlns:p14="http://schemas.microsoft.com/office/powerpoint/2010/main" val="39189018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685800"/>
            <a:ext cx="6777317" cy="5146829"/>
          </a:xfrm>
        </p:spPr>
        <p:txBody>
          <a:bodyPr>
            <a:normAutofit/>
          </a:bodyPr>
          <a:lstStyle/>
          <a:p>
            <a:pPr marL="68580" indent="0">
              <a:buNone/>
            </a:pPr>
            <a:endParaRPr lang="en-US" dirty="0" smtClean="0"/>
          </a:p>
          <a:p>
            <a:pPr marL="68580" indent="0">
              <a:buNone/>
            </a:pPr>
            <a:endParaRPr lang="en-US" dirty="0"/>
          </a:p>
          <a:p>
            <a:pPr marL="68580" indent="0">
              <a:buNone/>
            </a:pPr>
            <a:r>
              <a:rPr lang="en-US" sz="2800" b="1" dirty="0" smtClean="0">
                <a:solidFill>
                  <a:srgbClr val="00B050"/>
                </a:solidFill>
                <a:latin typeface="Gisha" pitchFamily="34" charset="-79"/>
                <a:cs typeface="Gisha" pitchFamily="34" charset="-79"/>
              </a:rPr>
              <a:t>Step 3:</a:t>
            </a:r>
            <a:r>
              <a:rPr lang="en-US" sz="2800" dirty="0" smtClean="0">
                <a:solidFill>
                  <a:srgbClr val="00B050"/>
                </a:solidFill>
                <a:latin typeface="Gisha" pitchFamily="34" charset="-79"/>
                <a:cs typeface="Gisha" pitchFamily="34" charset="-79"/>
              </a:rPr>
              <a:t> Plug your numbers into your equation</a:t>
            </a:r>
          </a:p>
          <a:p>
            <a:pPr lvl="4"/>
            <a:r>
              <a:rPr lang="en-US" sz="2400" dirty="0">
                <a:solidFill>
                  <a:schemeClr val="bg2"/>
                </a:solidFill>
                <a:latin typeface="Gisha" pitchFamily="34" charset="-79"/>
                <a:cs typeface="Gisha" pitchFamily="34" charset="-79"/>
              </a:rPr>
              <a:t>P1 = 1.5 </a:t>
            </a:r>
            <a:r>
              <a:rPr lang="en-US" sz="2400" dirty="0" err="1">
                <a:solidFill>
                  <a:schemeClr val="bg2"/>
                </a:solidFill>
                <a:latin typeface="Gisha" pitchFamily="34" charset="-79"/>
                <a:cs typeface="Gisha" pitchFamily="34" charset="-79"/>
              </a:rPr>
              <a:t>atm</a:t>
            </a:r>
            <a:endParaRPr lang="en-US" sz="2400" dirty="0">
              <a:solidFill>
                <a:schemeClr val="bg2"/>
              </a:solidFill>
              <a:latin typeface="Gisha" pitchFamily="34" charset="-79"/>
              <a:cs typeface="Gisha" pitchFamily="34" charset="-79"/>
            </a:endParaRPr>
          </a:p>
          <a:p>
            <a:pPr lvl="4"/>
            <a:r>
              <a:rPr lang="en-US" sz="2400" dirty="0">
                <a:solidFill>
                  <a:schemeClr val="bg2"/>
                </a:solidFill>
                <a:latin typeface="Gisha" pitchFamily="34" charset="-79"/>
                <a:cs typeface="Gisha" pitchFamily="34" charset="-79"/>
              </a:rPr>
              <a:t>V1 = 5.6 L</a:t>
            </a:r>
          </a:p>
          <a:p>
            <a:pPr lvl="4"/>
            <a:r>
              <a:rPr lang="en-US" sz="2400" dirty="0">
                <a:solidFill>
                  <a:schemeClr val="bg2"/>
                </a:solidFill>
                <a:latin typeface="Gisha" pitchFamily="34" charset="-79"/>
                <a:cs typeface="Gisha" pitchFamily="34" charset="-79"/>
              </a:rPr>
              <a:t>P2 = ?</a:t>
            </a:r>
          </a:p>
          <a:p>
            <a:pPr lvl="4"/>
            <a:r>
              <a:rPr lang="en-US" sz="2400" dirty="0">
                <a:solidFill>
                  <a:schemeClr val="bg2"/>
                </a:solidFill>
                <a:latin typeface="Gisha" pitchFamily="34" charset="-79"/>
                <a:cs typeface="Gisha" pitchFamily="34" charset="-79"/>
              </a:rPr>
              <a:t>V2 = 4.8 L</a:t>
            </a:r>
          </a:p>
          <a:p>
            <a:pPr marL="68580" indent="0">
              <a:buNone/>
            </a:pPr>
            <a:endParaRPr lang="en-US" dirty="0">
              <a:latin typeface="Gisha" pitchFamily="34" charset="-79"/>
              <a:cs typeface="Gisha" pitchFamily="34" charset="-79"/>
            </a:endParaRPr>
          </a:p>
          <a:p>
            <a:pPr marL="68580" indent="0" algn="ctr">
              <a:buNone/>
            </a:pPr>
            <a:r>
              <a:rPr lang="en-US" b="1" dirty="0" smtClean="0">
                <a:solidFill>
                  <a:srgbClr val="C00000"/>
                </a:solidFill>
                <a:latin typeface="Gisha" pitchFamily="34" charset="-79"/>
                <a:cs typeface="Gisha" pitchFamily="34" charset="-79"/>
              </a:rPr>
              <a:t>P1V1 = P2V2</a:t>
            </a:r>
          </a:p>
          <a:p>
            <a:pPr marL="68580" indent="0" algn="ctr">
              <a:buNone/>
            </a:pPr>
            <a:r>
              <a:rPr lang="en-US" b="1" dirty="0" smtClean="0">
                <a:solidFill>
                  <a:srgbClr val="C00000"/>
                </a:solidFill>
                <a:latin typeface="Gisha" pitchFamily="34" charset="-79"/>
                <a:cs typeface="Gisha" pitchFamily="34" charset="-79"/>
              </a:rPr>
              <a:t>(1.5 </a:t>
            </a:r>
            <a:r>
              <a:rPr lang="en-US" b="1" dirty="0" err="1" smtClean="0">
                <a:solidFill>
                  <a:srgbClr val="C00000"/>
                </a:solidFill>
                <a:latin typeface="Gisha" pitchFamily="34" charset="-79"/>
                <a:cs typeface="Gisha" pitchFamily="34" charset="-79"/>
              </a:rPr>
              <a:t>atm</a:t>
            </a:r>
            <a:r>
              <a:rPr lang="en-US" b="1" dirty="0" smtClean="0">
                <a:solidFill>
                  <a:srgbClr val="C00000"/>
                </a:solidFill>
                <a:latin typeface="Gisha" pitchFamily="34" charset="-79"/>
                <a:cs typeface="Gisha" pitchFamily="34" charset="-79"/>
              </a:rPr>
              <a:t>) (5.6 L) = P2 (4.8 L)</a:t>
            </a:r>
            <a:endParaRPr lang="en-US" b="1" dirty="0">
              <a:solidFill>
                <a:srgbClr val="C00000"/>
              </a:solidFill>
              <a:latin typeface="Gisha" pitchFamily="34" charset="-79"/>
              <a:cs typeface="Gisha" pitchFamily="34" charset="-79"/>
            </a:endParaRPr>
          </a:p>
        </p:txBody>
      </p:sp>
    </p:spTree>
    <p:extLst>
      <p:ext uri="{BB962C8B-B14F-4D97-AF65-F5344CB8AC3E}">
        <p14:creationId xmlns:p14="http://schemas.microsoft.com/office/powerpoint/2010/main" val="32915409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685800"/>
            <a:ext cx="6777317" cy="5146829"/>
          </a:xfrm>
        </p:spPr>
        <p:txBody>
          <a:bodyPr/>
          <a:lstStyle/>
          <a:p>
            <a:pPr marL="68580" indent="0" algn="ctr">
              <a:buNone/>
            </a:pPr>
            <a:endParaRPr lang="en-US" b="1" dirty="0" smtClean="0">
              <a:solidFill>
                <a:srgbClr val="C00000"/>
              </a:solidFill>
            </a:endParaRPr>
          </a:p>
          <a:p>
            <a:pPr marL="68580" indent="0" algn="ctr">
              <a:buNone/>
            </a:pPr>
            <a:endParaRPr lang="en-US" b="1" dirty="0">
              <a:solidFill>
                <a:srgbClr val="C00000"/>
              </a:solidFill>
            </a:endParaRPr>
          </a:p>
          <a:p>
            <a:pPr marL="68580" indent="0" algn="ctr">
              <a:buNone/>
            </a:pPr>
            <a:r>
              <a:rPr lang="en-US" b="1" dirty="0" smtClean="0">
                <a:solidFill>
                  <a:srgbClr val="C00000"/>
                </a:solidFill>
                <a:latin typeface="Gisha" pitchFamily="34" charset="-79"/>
                <a:cs typeface="Gisha" pitchFamily="34" charset="-79"/>
              </a:rPr>
              <a:t>Use your order of operations PEMDAS</a:t>
            </a:r>
          </a:p>
          <a:p>
            <a:pPr marL="68580" indent="0" algn="ctr">
              <a:buNone/>
            </a:pPr>
            <a:endParaRPr lang="en-US" b="1" dirty="0">
              <a:solidFill>
                <a:srgbClr val="C00000"/>
              </a:solidFill>
              <a:latin typeface="Gisha" pitchFamily="34" charset="-79"/>
              <a:cs typeface="Gisha" pitchFamily="34" charset="-79"/>
            </a:endParaRPr>
          </a:p>
          <a:p>
            <a:pPr marL="68580" indent="0" algn="ctr">
              <a:buNone/>
            </a:pPr>
            <a:r>
              <a:rPr lang="en-US" b="1" dirty="0" smtClean="0">
                <a:solidFill>
                  <a:srgbClr val="C00000"/>
                </a:solidFill>
                <a:latin typeface="Gisha" pitchFamily="34" charset="-79"/>
                <a:cs typeface="Gisha" pitchFamily="34" charset="-79"/>
              </a:rPr>
              <a:t>P1V1 </a:t>
            </a:r>
            <a:r>
              <a:rPr lang="en-US" b="1" dirty="0">
                <a:solidFill>
                  <a:srgbClr val="C00000"/>
                </a:solidFill>
                <a:latin typeface="Gisha" pitchFamily="34" charset="-79"/>
                <a:cs typeface="Gisha" pitchFamily="34" charset="-79"/>
              </a:rPr>
              <a:t>= P2V2</a:t>
            </a:r>
          </a:p>
          <a:p>
            <a:pPr marL="68580" indent="0" algn="ctr">
              <a:buNone/>
            </a:pPr>
            <a:r>
              <a:rPr lang="en-US" b="1" dirty="0">
                <a:solidFill>
                  <a:srgbClr val="C00000"/>
                </a:solidFill>
                <a:latin typeface="Gisha" pitchFamily="34" charset="-79"/>
                <a:cs typeface="Gisha" pitchFamily="34" charset="-79"/>
              </a:rPr>
              <a:t>(1.5 </a:t>
            </a:r>
            <a:r>
              <a:rPr lang="en-US" b="1" dirty="0" err="1">
                <a:solidFill>
                  <a:srgbClr val="C00000"/>
                </a:solidFill>
                <a:latin typeface="Gisha" pitchFamily="34" charset="-79"/>
                <a:cs typeface="Gisha" pitchFamily="34" charset="-79"/>
              </a:rPr>
              <a:t>atm</a:t>
            </a:r>
            <a:r>
              <a:rPr lang="en-US" b="1" dirty="0">
                <a:solidFill>
                  <a:srgbClr val="C00000"/>
                </a:solidFill>
                <a:latin typeface="Gisha" pitchFamily="34" charset="-79"/>
                <a:cs typeface="Gisha" pitchFamily="34" charset="-79"/>
              </a:rPr>
              <a:t>) (5.6 L) = P2 (4.8 L</a:t>
            </a:r>
            <a:r>
              <a:rPr lang="en-US" b="1" dirty="0" smtClean="0">
                <a:solidFill>
                  <a:srgbClr val="C00000"/>
                </a:solidFill>
                <a:latin typeface="Gisha" pitchFamily="34" charset="-79"/>
                <a:cs typeface="Gisha" pitchFamily="34" charset="-79"/>
              </a:rPr>
              <a:t>)</a:t>
            </a:r>
          </a:p>
          <a:p>
            <a:pPr marL="68580" indent="0" algn="ctr">
              <a:buNone/>
            </a:pPr>
            <a:endParaRPr lang="en-US" b="1" dirty="0">
              <a:solidFill>
                <a:srgbClr val="C00000"/>
              </a:solidFill>
              <a:latin typeface="Gisha" pitchFamily="34" charset="-79"/>
              <a:cs typeface="Gisha" pitchFamily="34" charset="-79"/>
            </a:endParaRPr>
          </a:p>
          <a:p>
            <a:pPr marL="68580" indent="0" algn="ctr">
              <a:buNone/>
            </a:pPr>
            <a:r>
              <a:rPr lang="en-US" b="1" dirty="0" smtClean="0">
                <a:solidFill>
                  <a:srgbClr val="C00000"/>
                </a:solidFill>
                <a:latin typeface="Gisha" pitchFamily="34" charset="-79"/>
                <a:cs typeface="Gisha" pitchFamily="34" charset="-79"/>
              </a:rPr>
              <a:t>8.4 </a:t>
            </a:r>
            <a:r>
              <a:rPr lang="en-US" b="1" dirty="0" err="1" smtClean="0">
                <a:solidFill>
                  <a:srgbClr val="C00000"/>
                </a:solidFill>
                <a:latin typeface="Gisha" pitchFamily="34" charset="-79"/>
                <a:cs typeface="Gisha" pitchFamily="34" charset="-79"/>
              </a:rPr>
              <a:t>atm</a:t>
            </a:r>
            <a:r>
              <a:rPr lang="en-US" b="1" dirty="0" smtClean="0">
                <a:solidFill>
                  <a:srgbClr val="C00000"/>
                </a:solidFill>
                <a:latin typeface="Gisha" pitchFamily="34" charset="-79"/>
                <a:cs typeface="Gisha" pitchFamily="34" charset="-79"/>
              </a:rPr>
              <a:t> x L = P2 (4.8 L)</a:t>
            </a:r>
            <a:endParaRPr lang="en-US" b="1" dirty="0">
              <a:solidFill>
                <a:srgbClr val="C00000"/>
              </a:solidFill>
              <a:latin typeface="Gisha" pitchFamily="34" charset="-79"/>
              <a:cs typeface="Gisha" pitchFamily="34" charset="-79"/>
            </a:endParaRPr>
          </a:p>
          <a:p>
            <a:pPr marL="68580" indent="0">
              <a:buNone/>
            </a:pPr>
            <a:endParaRPr lang="en-US" dirty="0">
              <a:latin typeface="Gisha" pitchFamily="34" charset="-79"/>
              <a:cs typeface="Gisha" pitchFamily="34" charset="-79"/>
            </a:endParaRPr>
          </a:p>
        </p:txBody>
      </p:sp>
    </p:spTree>
    <p:extLst>
      <p:ext uri="{BB962C8B-B14F-4D97-AF65-F5344CB8AC3E}">
        <p14:creationId xmlns:p14="http://schemas.microsoft.com/office/powerpoint/2010/main" val="23052867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762000"/>
            <a:ext cx="6777317" cy="5070629"/>
          </a:xfrm>
        </p:spPr>
        <p:txBody>
          <a:bodyPr/>
          <a:lstStyle/>
          <a:p>
            <a:pPr marL="68580" indent="0" algn="ctr">
              <a:buNone/>
            </a:pPr>
            <a:endParaRPr lang="en-US" b="1" dirty="0" smtClean="0">
              <a:solidFill>
                <a:srgbClr val="C00000"/>
              </a:solidFill>
            </a:endParaRPr>
          </a:p>
          <a:p>
            <a:pPr marL="68580" indent="0" algn="ctr">
              <a:buNone/>
            </a:pPr>
            <a:endParaRPr lang="en-US" b="1" dirty="0">
              <a:solidFill>
                <a:srgbClr val="C00000"/>
              </a:solidFill>
            </a:endParaRPr>
          </a:p>
          <a:p>
            <a:pPr marL="68580" indent="0" algn="ctr">
              <a:buNone/>
            </a:pPr>
            <a:endParaRPr lang="en-US" b="1" dirty="0" smtClean="0">
              <a:solidFill>
                <a:srgbClr val="C00000"/>
              </a:solidFill>
            </a:endParaRPr>
          </a:p>
          <a:p>
            <a:pPr marL="68580" indent="0" algn="ctr">
              <a:buNone/>
            </a:pPr>
            <a:r>
              <a:rPr lang="en-US" b="1" dirty="0" smtClean="0">
                <a:solidFill>
                  <a:srgbClr val="C00000"/>
                </a:solidFill>
                <a:latin typeface="Gisha" pitchFamily="34" charset="-79"/>
                <a:cs typeface="Gisha" pitchFamily="34" charset="-79"/>
              </a:rPr>
              <a:t>P1V1 </a:t>
            </a:r>
            <a:r>
              <a:rPr lang="en-US" b="1" dirty="0">
                <a:solidFill>
                  <a:srgbClr val="C00000"/>
                </a:solidFill>
                <a:latin typeface="Gisha" pitchFamily="34" charset="-79"/>
                <a:cs typeface="Gisha" pitchFamily="34" charset="-79"/>
              </a:rPr>
              <a:t>= P2V2</a:t>
            </a:r>
          </a:p>
          <a:p>
            <a:pPr marL="68580" indent="0" algn="ctr">
              <a:buNone/>
            </a:pPr>
            <a:r>
              <a:rPr lang="en-US" b="1" dirty="0">
                <a:solidFill>
                  <a:srgbClr val="C00000"/>
                </a:solidFill>
                <a:latin typeface="Gisha" pitchFamily="34" charset="-79"/>
                <a:cs typeface="Gisha" pitchFamily="34" charset="-79"/>
              </a:rPr>
              <a:t>(1.5 </a:t>
            </a:r>
            <a:r>
              <a:rPr lang="en-US" b="1" dirty="0" err="1">
                <a:solidFill>
                  <a:srgbClr val="C00000"/>
                </a:solidFill>
                <a:latin typeface="Gisha" pitchFamily="34" charset="-79"/>
                <a:cs typeface="Gisha" pitchFamily="34" charset="-79"/>
              </a:rPr>
              <a:t>atm</a:t>
            </a:r>
            <a:r>
              <a:rPr lang="en-US" b="1" dirty="0">
                <a:solidFill>
                  <a:srgbClr val="C00000"/>
                </a:solidFill>
                <a:latin typeface="Gisha" pitchFamily="34" charset="-79"/>
                <a:cs typeface="Gisha" pitchFamily="34" charset="-79"/>
              </a:rPr>
              <a:t>) (5.6 L) = P2 (4.8 L)</a:t>
            </a:r>
          </a:p>
          <a:p>
            <a:pPr marL="68580" indent="0" algn="ctr">
              <a:buNone/>
            </a:pPr>
            <a:endParaRPr lang="en-US" b="1" dirty="0">
              <a:solidFill>
                <a:srgbClr val="C00000"/>
              </a:solidFill>
              <a:latin typeface="Gisha" pitchFamily="34" charset="-79"/>
              <a:cs typeface="Gisha" pitchFamily="34" charset="-79"/>
            </a:endParaRPr>
          </a:p>
          <a:p>
            <a:pPr marL="68580" indent="0" algn="ctr">
              <a:buNone/>
            </a:pPr>
            <a:r>
              <a:rPr lang="en-US" b="1" dirty="0">
                <a:solidFill>
                  <a:srgbClr val="C00000"/>
                </a:solidFill>
                <a:latin typeface="Gisha" pitchFamily="34" charset="-79"/>
                <a:cs typeface="Gisha" pitchFamily="34" charset="-79"/>
              </a:rPr>
              <a:t>8.4 </a:t>
            </a:r>
            <a:r>
              <a:rPr lang="en-US" b="1" dirty="0" err="1">
                <a:solidFill>
                  <a:srgbClr val="C00000"/>
                </a:solidFill>
                <a:latin typeface="Gisha" pitchFamily="34" charset="-79"/>
                <a:cs typeface="Gisha" pitchFamily="34" charset="-79"/>
              </a:rPr>
              <a:t>atm</a:t>
            </a:r>
            <a:r>
              <a:rPr lang="en-US" b="1" dirty="0">
                <a:solidFill>
                  <a:srgbClr val="C00000"/>
                </a:solidFill>
                <a:latin typeface="Gisha" pitchFamily="34" charset="-79"/>
                <a:cs typeface="Gisha" pitchFamily="34" charset="-79"/>
              </a:rPr>
              <a:t> x </a:t>
            </a:r>
            <a:r>
              <a:rPr lang="en-US" b="1" strike="sngStrike" dirty="0">
                <a:solidFill>
                  <a:srgbClr val="C00000"/>
                </a:solidFill>
                <a:latin typeface="Gisha" pitchFamily="34" charset="-79"/>
                <a:cs typeface="Gisha" pitchFamily="34" charset="-79"/>
              </a:rPr>
              <a:t>L</a:t>
            </a:r>
            <a:r>
              <a:rPr lang="en-US" b="1" dirty="0">
                <a:solidFill>
                  <a:srgbClr val="C00000"/>
                </a:solidFill>
                <a:latin typeface="Gisha" pitchFamily="34" charset="-79"/>
                <a:cs typeface="Gisha" pitchFamily="34" charset="-79"/>
              </a:rPr>
              <a:t> = P2 (4.8 </a:t>
            </a:r>
            <a:r>
              <a:rPr lang="en-US" b="1" strike="sngStrike" dirty="0">
                <a:solidFill>
                  <a:srgbClr val="C00000"/>
                </a:solidFill>
                <a:latin typeface="Gisha" pitchFamily="34" charset="-79"/>
                <a:cs typeface="Gisha" pitchFamily="34" charset="-79"/>
              </a:rPr>
              <a:t>L</a:t>
            </a:r>
            <a:r>
              <a:rPr lang="en-US" b="1" dirty="0" smtClean="0">
                <a:solidFill>
                  <a:srgbClr val="C00000"/>
                </a:solidFill>
                <a:latin typeface="Gisha" pitchFamily="34" charset="-79"/>
                <a:cs typeface="Gisha" pitchFamily="34" charset="-79"/>
              </a:rPr>
              <a:t>)</a:t>
            </a:r>
          </a:p>
          <a:p>
            <a:pPr marL="68580" indent="0" algn="ctr">
              <a:buNone/>
            </a:pPr>
            <a:endParaRPr lang="en-US" b="1" dirty="0" smtClean="0">
              <a:solidFill>
                <a:srgbClr val="C00000"/>
              </a:solidFill>
              <a:latin typeface="Gisha" pitchFamily="34" charset="-79"/>
              <a:cs typeface="Gisha" pitchFamily="34" charset="-79"/>
            </a:endParaRPr>
          </a:p>
          <a:p>
            <a:pPr marL="68580" indent="0" algn="ctr">
              <a:buNone/>
            </a:pPr>
            <a:r>
              <a:rPr lang="en-US" b="1" dirty="0" smtClean="0">
                <a:solidFill>
                  <a:srgbClr val="C00000"/>
                </a:solidFill>
                <a:latin typeface="Gisha" pitchFamily="34" charset="-79"/>
                <a:cs typeface="Gisha" pitchFamily="34" charset="-79"/>
              </a:rPr>
              <a:t>8.4 </a:t>
            </a:r>
            <a:r>
              <a:rPr lang="en-US" b="1" dirty="0" err="1" smtClean="0">
                <a:solidFill>
                  <a:srgbClr val="C00000"/>
                </a:solidFill>
                <a:latin typeface="Gisha" pitchFamily="34" charset="-79"/>
                <a:cs typeface="Gisha" pitchFamily="34" charset="-79"/>
              </a:rPr>
              <a:t>atm</a:t>
            </a:r>
            <a:r>
              <a:rPr lang="en-US" b="1" dirty="0" smtClean="0">
                <a:solidFill>
                  <a:srgbClr val="C00000"/>
                </a:solidFill>
                <a:latin typeface="Gisha" pitchFamily="34" charset="-79"/>
                <a:cs typeface="Gisha" pitchFamily="34" charset="-79"/>
              </a:rPr>
              <a:t> = P2 (4.8)</a:t>
            </a:r>
            <a:endParaRPr lang="en-US" b="1" dirty="0">
              <a:solidFill>
                <a:srgbClr val="C00000"/>
              </a:solidFill>
              <a:latin typeface="Gisha" pitchFamily="34" charset="-79"/>
              <a:cs typeface="Gisha" pitchFamily="34" charset="-79"/>
            </a:endParaRPr>
          </a:p>
          <a:p>
            <a:pPr marL="68580" indent="0" algn="ctr">
              <a:buNone/>
            </a:pPr>
            <a:endParaRPr lang="en-US" b="1" dirty="0">
              <a:solidFill>
                <a:srgbClr val="C00000"/>
              </a:solidFill>
            </a:endParaRPr>
          </a:p>
          <a:p>
            <a:pPr marL="68580" indent="0">
              <a:buNone/>
            </a:pPr>
            <a:endParaRPr lang="en-US" dirty="0"/>
          </a:p>
          <a:p>
            <a:pPr marL="68580" indent="0">
              <a:buNone/>
            </a:pPr>
            <a:endParaRPr lang="en-US" dirty="0"/>
          </a:p>
        </p:txBody>
      </p:sp>
    </p:spTree>
    <p:extLst>
      <p:ext uri="{BB962C8B-B14F-4D97-AF65-F5344CB8AC3E}">
        <p14:creationId xmlns:p14="http://schemas.microsoft.com/office/powerpoint/2010/main" val="37746350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685800"/>
            <a:ext cx="6777317" cy="5146829"/>
          </a:xfrm>
        </p:spPr>
        <p:txBody>
          <a:bodyPr/>
          <a:lstStyle/>
          <a:p>
            <a:pPr marL="68580" indent="0" algn="ctr">
              <a:buNone/>
            </a:pPr>
            <a:endParaRPr lang="en-US" b="1" dirty="0" smtClean="0">
              <a:solidFill>
                <a:srgbClr val="C00000"/>
              </a:solidFill>
            </a:endParaRPr>
          </a:p>
          <a:p>
            <a:pPr marL="68580" indent="0" algn="ctr">
              <a:buNone/>
            </a:pPr>
            <a:endParaRPr lang="en-US" b="1" dirty="0">
              <a:solidFill>
                <a:srgbClr val="C00000"/>
              </a:solidFill>
            </a:endParaRPr>
          </a:p>
          <a:p>
            <a:pPr marL="68580" indent="0" algn="ctr">
              <a:buNone/>
            </a:pPr>
            <a:r>
              <a:rPr lang="en-US" b="1" dirty="0" smtClean="0">
                <a:solidFill>
                  <a:srgbClr val="C00000"/>
                </a:solidFill>
                <a:latin typeface="Gisha" pitchFamily="34" charset="-79"/>
                <a:cs typeface="Gisha" pitchFamily="34" charset="-79"/>
              </a:rPr>
              <a:t>P1V1 </a:t>
            </a:r>
            <a:r>
              <a:rPr lang="en-US" b="1" dirty="0">
                <a:solidFill>
                  <a:srgbClr val="C00000"/>
                </a:solidFill>
                <a:latin typeface="Gisha" pitchFamily="34" charset="-79"/>
                <a:cs typeface="Gisha" pitchFamily="34" charset="-79"/>
              </a:rPr>
              <a:t>= P2V2</a:t>
            </a:r>
          </a:p>
          <a:p>
            <a:pPr marL="68580" indent="0" algn="ctr">
              <a:buNone/>
            </a:pPr>
            <a:r>
              <a:rPr lang="en-US" b="1" dirty="0">
                <a:solidFill>
                  <a:srgbClr val="C00000"/>
                </a:solidFill>
                <a:latin typeface="Gisha" pitchFamily="34" charset="-79"/>
                <a:cs typeface="Gisha" pitchFamily="34" charset="-79"/>
              </a:rPr>
              <a:t>(1.5 </a:t>
            </a:r>
            <a:r>
              <a:rPr lang="en-US" b="1" dirty="0" err="1">
                <a:solidFill>
                  <a:srgbClr val="C00000"/>
                </a:solidFill>
                <a:latin typeface="Gisha" pitchFamily="34" charset="-79"/>
                <a:cs typeface="Gisha" pitchFamily="34" charset="-79"/>
              </a:rPr>
              <a:t>atm</a:t>
            </a:r>
            <a:r>
              <a:rPr lang="en-US" b="1" dirty="0">
                <a:solidFill>
                  <a:srgbClr val="C00000"/>
                </a:solidFill>
                <a:latin typeface="Gisha" pitchFamily="34" charset="-79"/>
                <a:cs typeface="Gisha" pitchFamily="34" charset="-79"/>
              </a:rPr>
              <a:t>) (5.6 L) = P2 (4.8 L)</a:t>
            </a:r>
          </a:p>
          <a:p>
            <a:pPr marL="68580" indent="0" algn="ctr">
              <a:buNone/>
            </a:pPr>
            <a:endParaRPr lang="en-US" b="1" dirty="0">
              <a:solidFill>
                <a:srgbClr val="C00000"/>
              </a:solidFill>
              <a:latin typeface="Gisha" pitchFamily="34" charset="-79"/>
              <a:cs typeface="Gisha" pitchFamily="34" charset="-79"/>
            </a:endParaRPr>
          </a:p>
          <a:p>
            <a:pPr marL="68580" indent="0" algn="ctr">
              <a:buNone/>
            </a:pPr>
            <a:r>
              <a:rPr lang="en-US" b="1" dirty="0">
                <a:solidFill>
                  <a:srgbClr val="C00000"/>
                </a:solidFill>
                <a:latin typeface="Gisha" pitchFamily="34" charset="-79"/>
                <a:cs typeface="Gisha" pitchFamily="34" charset="-79"/>
              </a:rPr>
              <a:t>8.4 </a:t>
            </a:r>
            <a:r>
              <a:rPr lang="en-US" b="1" dirty="0" err="1">
                <a:solidFill>
                  <a:srgbClr val="C00000"/>
                </a:solidFill>
                <a:latin typeface="Gisha" pitchFamily="34" charset="-79"/>
                <a:cs typeface="Gisha" pitchFamily="34" charset="-79"/>
              </a:rPr>
              <a:t>atm</a:t>
            </a:r>
            <a:r>
              <a:rPr lang="en-US" b="1" dirty="0">
                <a:solidFill>
                  <a:srgbClr val="C00000"/>
                </a:solidFill>
                <a:latin typeface="Gisha" pitchFamily="34" charset="-79"/>
                <a:cs typeface="Gisha" pitchFamily="34" charset="-79"/>
              </a:rPr>
              <a:t> x </a:t>
            </a:r>
            <a:r>
              <a:rPr lang="en-US" b="1" strike="sngStrike" dirty="0">
                <a:solidFill>
                  <a:srgbClr val="C00000"/>
                </a:solidFill>
                <a:latin typeface="Gisha" pitchFamily="34" charset="-79"/>
                <a:cs typeface="Gisha" pitchFamily="34" charset="-79"/>
              </a:rPr>
              <a:t>L</a:t>
            </a:r>
            <a:r>
              <a:rPr lang="en-US" b="1" dirty="0">
                <a:solidFill>
                  <a:srgbClr val="C00000"/>
                </a:solidFill>
                <a:latin typeface="Gisha" pitchFamily="34" charset="-79"/>
                <a:cs typeface="Gisha" pitchFamily="34" charset="-79"/>
              </a:rPr>
              <a:t> = P2 (4.8 </a:t>
            </a:r>
            <a:r>
              <a:rPr lang="en-US" b="1" strike="sngStrike" dirty="0">
                <a:solidFill>
                  <a:srgbClr val="C00000"/>
                </a:solidFill>
                <a:latin typeface="Gisha" pitchFamily="34" charset="-79"/>
                <a:cs typeface="Gisha" pitchFamily="34" charset="-79"/>
              </a:rPr>
              <a:t>L</a:t>
            </a:r>
            <a:r>
              <a:rPr lang="en-US" b="1" dirty="0">
                <a:solidFill>
                  <a:srgbClr val="C00000"/>
                </a:solidFill>
                <a:latin typeface="Gisha" pitchFamily="34" charset="-79"/>
                <a:cs typeface="Gisha" pitchFamily="34" charset="-79"/>
              </a:rPr>
              <a:t>)</a:t>
            </a:r>
          </a:p>
          <a:p>
            <a:pPr marL="68580" indent="0" algn="ctr">
              <a:buNone/>
            </a:pPr>
            <a:endParaRPr lang="en-US" b="1" dirty="0">
              <a:solidFill>
                <a:srgbClr val="C00000"/>
              </a:solidFill>
              <a:latin typeface="Gisha" pitchFamily="34" charset="-79"/>
              <a:cs typeface="Gisha" pitchFamily="34" charset="-79"/>
            </a:endParaRPr>
          </a:p>
          <a:p>
            <a:pPr marL="68580" indent="0" algn="ctr">
              <a:buNone/>
            </a:pPr>
            <a:r>
              <a:rPr lang="en-US" b="1" u="sng" dirty="0">
                <a:solidFill>
                  <a:srgbClr val="C00000"/>
                </a:solidFill>
                <a:latin typeface="Gisha" pitchFamily="34" charset="-79"/>
                <a:cs typeface="Gisha" pitchFamily="34" charset="-79"/>
              </a:rPr>
              <a:t>8.4 </a:t>
            </a:r>
            <a:r>
              <a:rPr lang="en-US" b="1" u="sng" dirty="0" err="1">
                <a:solidFill>
                  <a:srgbClr val="C00000"/>
                </a:solidFill>
                <a:latin typeface="Gisha" pitchFamily="34" charset="-79"/>
                <a:cs typeface="Gisha" pitchFamily="34" charset="-79"/>
              </a:rPr>
              <a:t>atm</a:t>
            </a:r>
            <a:r>
              <a:rPr lang="en-US" b="1" u="sng" dirty="0">
                <a:solidFill>
                  <a:srgbClr val="C00000"/>
                </a:solidFill>
                <a:latin typeface="Gisha" pitchFamily="34" charset="-79"/>
                <a:cs typeface="Gisha" pitchFamily="34" charset="-79"/>
              </a:rPr>
              <a:t> </a:t>
            </a:r>
            <a:r>
              <a:rPr lang="en-US" b="1" dirty="0">
                <a:solidFill>
                  <a:srgbClr val="C00000"/>
                </a:solidFill>
                <a:latin typeface="Gisha" pitchFamily="34" charset="-79"/>
                <a:cs typeface="Gisha" pitchFamily="34" charset="-79"/>
              </a:rPr>
              <a:t>= </a:t>
            </a:r>
            <a:r>
              <a:rPr lang="en-US" b="1" u="sng" dirty="0">
                <a:solidFill>
                  <a:srgbClr val="C00000"/>
                </a:solidFill>
                <a:latin typeface="Gisha" pitchFamily="34" charset="-79"/>
                <a:cs typeface="Gisha" pitchFamily="34" charset="-79"/>
              </a:rPr>
              <a:t>P2 (4.8)</a:t>
            </a:r>
          </a:p>
          <a:p>
            <a:pPr marL="68580" indent="0">
              <a:buNone/>
            </a:pPr>
            <a:r>
              <a:rPr lang="en-US" dirty="0" smtClean="0">
                <a:latin typeface="Gisha" pitchFamily="34" charset="-79"/>
                <a:cs typeface="Gisha" pitchFamily="34" charset="-79"/>
              </a:rPr>
              <a:t>		</a:t>
            </a:r>
            <a:r>
              <a:rPr lang="en-US" b="1" dirty="0" smtClean="0">
                <a:latin typeface="Gisha" pitchFamily="34" charset="-79"/>
                <a:cs typeface="Gisha" pitchFamily="34" charset="-79"/>
              </a:rPr>
              <a:t>        </a:t>
            </a:r>
            <a:r>
              <a:rPr lang="en-US" b="1" dirty="0" smtClean="0">
                <a:solidFill>
                  <a:srgbClr val="C00000"/>
                </a:solidFill>
                <a:latin typeface="Gisha" pitchFamily="34" charset="-79"/>
                <a:cs typeface="Gisha" pitchFamily="34" charset="-79"/>
              </a:rPr>
              <a:t>4.8	   4.8</a:t>
            </a:r>
            <a:endParaRPr lang="en-US" b="1" dirty="0">
              <a:latin typeface="Gisha" pitchFamily="34" charset="-79"/>
              <a:cs typeface="Gisha" pitchFamily="34" charset="-79"/>
            </a:endParaRPr>
          </a:p>
        </p:txBody>
      </p:sp>
    </p:spTree>
    <p:extLst>
      <p:ext uri="{BB962C8B-B14F-4D97-AF65-F5344CB8AC3E}">
        <p14:creationId xmlns:p14="http://schemas.microsoft.com/office/powerpoint/2010/main" val="8484463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762000"/>
            <a:ext cx="6777317" cy="5070629"/>
          </a:xfrm>
        </p:spPr>
        <p:txBody>
          <a:bodyPr/>
          <a:lstStyle/>
          <a:p>
            <a:pPr marL="68580" indent="0" algn="ctr">
              <a:buNone/>
            </a:pPr>
            <a:r>
              <a:rPr lang="en-US" b="1" dirty="0">
                <a:solidFill>
                  <a:srgbClr val="C00000"/>
                </a:solidFill>
                <a:latin typeface="Gisha" pitchFamily="34" charset="-79"/>
                <a:cs typeface="Gisha" pitchFamily="34" charset="-79"/>
              </a:rPr>
              <a:t>P1V1 = P2V2</a:t>
            </a:r>
          </a:p>
          <a:p>
            <a:pPr marL="68580" indent="0" algn="ctr">
              <a:buNone/>
            </a:pPr>
            <a:r>
              <a:rPr lang="en-US" b="1" dirty="0">
                <a:solidFill>
                  <a:srgbClr val="C00000"/>
                </a:solidFill>
                <a:latin typeface="Gisha" pitchFamily="34" charset="-79"/>
                <a:cs typeface="Gisha" pitchFamily="34" charset="-79"/>
              </a:rPr>
              <a:t>(1.5 </a:t>
            </a:r>
            <a:r>
              <a:rPr lang="en-US" b="1" dirty="0" err="1">
                <a:solidFill>
                  <a:srgbClr val="C00000"/>
                </a:solidFill>
                <a:latin typeface="Gisha" pitchFamily="34" charset="-79"/>
                <a:cs typeface="Gisha" pitchFamily="34" charset="-79"/>
              </a:rPr>
              <a:t>atm</a:t>
            </a:r>
            <a:r>
              <a:rPr lang="en-US" b="1" dirty="0">
                <a:solidFill>
                  <a:srgbClr val="C00000"/>
                </a:solidFill>
                <a:latin typeface="Gisha" pitchFamily="34" charset="-79"/>
                <a:cs typeface="Gisha" pitchFamily="34" charset="-79"/>
              </a:rPr>
              <a:t>) (5.6 L) = P2 (4.8 L)</a:t>
            </a:r>
          </a:p>
          <a:p>
            <a:pPr marL="68580" indent="0" algn="ctr">
              <a:buNone/>
            </a:pPr>
            <a:endParaRPr lang="en-US" b="1" dirty="0">
              <a:solidFill>
                <a:srgbClr val="C00000"/>
              </a:solidFill>
              <a:latin typeface="Gisha" pitchFamily="34" charset="-79"/>
              <a:cs typeface="Gisha" pitchFamily="34" charset="-79"/>
            </a:endParaRPr>
          </a:p>
          <a:p>
            <a:pPr marL="68580" indent="0" algn="ctr">
              <a:buNone/>
            </a:pPr>
            <a:r>
              <a:rPr lang="en-US" b="1" dirty="0">
                <a:solidFill>
                  <a:srgbClr val="C00000"/>
                </a:solidFill>
                <a:latin typeface="Gisha" pitchFamily="34" charset="-79"/>
                <a:cs typeface="Gisha" pitchFamily="34" charset="-79"/>
              </a:rPr>
              <a:t>8.4 </a:t>
            </a:r>
            <a:r>
              <a:rPr lang="en-US" b="1" dirty="0" err="1">
                <a:solidFill>
                  <a:srgbClr val="C00000"/>
                </a:solidFill>
                <a:latin typeface="Gisha" pitchFamily="34" charset="-79"/>
                <a:cs typeface="Gisha" pitchFamily="34" charset="-79"/>
              </a:rPr>
              <a:t>atm</a:t>
            </a:r>
            <a:r>
              <a:rPr lang="en-US" b="1" dirty="0">
                <a:solidFill>
                  <a:srgbClr val="C00000"/>
                </a:solidFill>
                <a:latin typeface="Gisha" pitchFamily="34" charset="-79"/>
                <a:cs typeface="Gisha" pitchFamily="34" charset="-79"/>
              </a:rPr>
              <a:t> x </a:t>
            </a:r>
            <a:r>
              <a:rPr lang="en-US" b="1" strike="sngStrike" dirty="0">
                <a:solidFill>
                  <a:srgbClr val="C00000"/>
                </a:solidFill>
                <a:latin typeface="Gisha" pitchFamily="34" charset="-79"/>
                <a:cs typeface="Gisha" pitchFamily="34" charset="-79"/>
              </a:rPr>
              <a:t>L</a:t>
            </a:r>
            <a:r>
              <a:rPr lang="en-US" b="1" dirty="0">
                <a:solidFill>
                  <a:srgbClr val="C00000"/>
                </a:solidFill>
                <a:latin typeface="Gisha" pitchFamily="34" charset="-79"/>
                <a:cs typeface="Gisha" pitchFamily="34" charset="-79"/>
              </a:rPr>
              <a:t> = P2 (4.8 </a:t>
            </a:r>
            <a:r>
              <a:rPr lang="en-US" b="1" strike="sngStrike" dirty="0">
                <a:solidFill>
                  <a:srgbClr val="C00000"/>
                </a:solidFill>
                <a:latin typeface="Gisha" pitchFamily="34" charset="-79"/>
                <a:cs typeface="Gisha" pitchFamily="34" charset="-79"/>
              </a:rPr>
              <a:t>L</a:t>
            </a:r>
            <a:r>
              <a:rPr lang="en-US" b="1" dirty="0">
                <a:solidFill>
                  <a:srgbClr val="C00000"/>
                </a:solidFill>
                <a:latin typeface="Gisha" pitchFamily="34" charset="-79"/>
                <a:cs typeface="Gisha" pitchFamily="34" charset="-79"/>
              </a:rPr>
              <a:t>)</a:t>
            </a:r>
          </a:p>
          <a:p>
            <a:pPr marL="68580" indent="0" algn="ctr">
              <a:buNone/>
            </a:pPr>
            <a:endParaRPr lang="en-US" b="1" dirty="0">
              <a:solidFill>
                <a:srgbClr val="C00000"/>
              </a:solidFill>
              <a:latin typeface="Gisha" pitchFamily="34" charset="-79"/>
              <a:cs typeface="Gisha" pitchFamily="34" charset="-79"/>
            </a:endParaRPr>
          </a:p>
          <a:p>
            <a:pPr marL="68580" indent="0" algn="ctr">
              <a:buNone/>
            </a:pPr>
            <a:r>
              <a:rPr lang="en-US" b="1" u="sng" dirty="0">
                <a:solidFill>
                  <a:srgbClr val="C00000"/>
                </a:solidFill>
                <a:latin typeface="Gisha" pitchFamily="34" charset="-79"/>
                <a:cs typeface="Gisha" pitchFamily="34" charset="-79"/>
              </a:rPr>
              <a:t>8.4 </a:t>
            </a:r>
            <a:r>
              <a:rPr lang="en-US" b="1" u="sng" dirty="0" err="1">
                <a:solidFill>
                  <a:srgbClr val="C00000"/>
                </a:solidFill>
                <a:latin typeface="Gisha" pitchFamily="34" charset="-79"/>
                <a:cs typeface="Gisha" pitchFamily="34" charset="-79"/>
              </a:rPr>
              <a:t>atm</a:t>
            </a:r>
            <a:r>
              <a:rPr lang="en-US" b="1" u="sng" dirty="0">
                <a:solidFill>
                  <a:srgbClr val="C00000"/>
                </a:solidFill>
                <a:latin typeface="Gisha" pitchFamily="34" charset="-79"/>
                <a:cs typeface="Gisha" pitchFamily="34" charset="-79"/>
              </a:rPr>
              <a:t> </a:t>
            </a:r>
            <a:r>
              <a:rPr lang="en-US" b="1" dirty="0">
                <a:solidFill>
                  <a:srgbClr val="C00000"/>
                </a:solidFill>
                <a:latin typeface="Gisha" pitchFamily="34" charset="-79"/>
                <a:cs typeface="Gisha" pitchFamily="34" charset="-79"/>
              </a:rPr>
              <a:t>= </a:t>
            </a:r>
            <a:r>
              <a:rPr lang="en-US" b="1" u="sng" dirty="0">
                <a:solidFill>
                  <a:srgbClr val="C00000"/>
                </a:solidFill>
                <a:latin typeface="Gisha" pitchFamily="34" charset="-79"/>
                <a:cs typeface="Gisha" pitchFamily="34" charset="-79"/>
              </a:rPr>
              <a:t>P2 (</a:t>
            </a:r>
            <a:r>
              <a:rPr lang="en-US" b="1" u="sng" strike="sngStrike" dirty="0">
                <a:solidFill>
                  <a:srgbClr val="C00000"/>
                </a:solidFill>
                <a:latin typeface="Gisha" pitchFamily="34" charset="-79"/>
                <a:cs typeface="Gisha" pitchFamily="34" charset="-79"/>
              </a:rPr>
              <a:t>4.8</a:t>
            </a:r>
            <a:r>
              <a:rPr lang="en-US" b="1" u="sng" dirty="0">
                <a:solidFill>
                  <a:srgbClr val="C00000"/>
                </a:solidFill>
                <a:latin typeface="Gisha" pitchFamily="34" charset="-79"/>
                <a:cs typeface="Gisha" pitchFamily="34" charset="-79"/>
              </a:rPr>
              <a:t>)</a:t>
            </a:r>
          </a:p>
          <a:p>
            <a:pPr marL="68580" indent="0">
              <a:buNone/>
            </a:pPr>
            <a:r>
              <a:rPr lang="en-US" dirty="0">
                <a:latin typeface="Gisha" pitchFamily="34" charset="-79"/>
                <a:cs typeface="Gisha" pitchFamily="34" charset="-79"/>
              </a:rPr>
              <a:t>		</a:t>
            </a:r>
            <a:r>
              <a:rPr lang="en-US" b="1" dirty="0">
                <a:latin typeface="Gisha" pitchFamily="34" charset="-79"/>
                <a:cs typeface="Gisha" pitchFamily="34" charset="-79"/>
              </a:rPr>
              <a:t>        </a:t>
            </a:r>
            <a:r>
              <a:rPr lang="en-US" b="1" dirty="0">
                <a:solidFill>
                  <a:srgbClr val="C00000"/>
                </a:solidFill>
                <a:latin typeface="Gisha" pitchFamily="34" charset="-79"/>
                <a:cs typeface="Gisha" pitchFamily="34" charset="-79"/>
              </a:rPr>
              <a:t>4.8	</a:t>
            </a:r>
            <a:r>
              <a:rPr lang="en-US" b="1" strike="sngStrike" dirty="0">
                <a:solidFill>
                  <a:srgbClr val="C00000"/>
                </a:solidFill>
                <a:latin typeface="Gisha" pitchFamily="34" charset="-79"/>
                <a:cs typeface="Gisha" pitchFamily="34" charset="-79"/>
              </a:rPr>
              <a:t>   4.8</a:t>
            </a:r>
            <a:endParaRPr lang="en-US" b="1" strike="sngStrike" dirty="0">
              <a:latin typeface="Gisha" pitchFamily="34" charset="-79"/>
              <a:cs typeface="Gisha" pitchFamily="34" charset="-79"/>
            </a:endParaRPr>
          </a:p>
          <a:p>
            <a:pPr marL="68580" indent="0">
              <a:buNone/>
            </a:pPr>
            <a:endParaRPr lang="en-US" dirty="0" smtClean="0">
              <a:latin typeface="Gisha" pitchFamily="34" charset="-79"/>
              <a:cs typeface="Gisha" pitchFamily="34" charset="-79"/>
            </a:endParaRPr>
          </a:p>
          <a:p>
            <a:pPr marL="68580" indent="0">
              <a:buNone/>
            </a:pPr>
            <a:r>
              <a:rPr lang="en-US" dirty="0">
                <a:latin typeface="Gisha" pitchFamily="34" charset="-79"/>
                <a:cs typeface="Gisha" pitchFamily="34" charset="-79"/>
              </a:rPr>
              <a:t>	</a:t>
            </a:r>
            <a:r>
              <a:rPr lang="en-US" dirty="0" smtClean="0">
                <a:latin typeface="Gisha" pitchFamily="34" charset="-79"/>
                <a:cs typeface="Gisha" pitchFamily="34" charset="-79"/>
              </a:rPr>
              <a:t>		</a:t>
            </a:r>
            <a:r>
              <a:rPr lang="en-US" sz="3600" b="1" dirty="0" smtClean="0">
                <a:solidFill>
                  <a:srgbClr val="C00000"/>
                </a:solidFill>
                <a:latin typeface="Gisha" pitchFamily="34" charset="-79"/>
                <a:cs typeface="Gisha" pitchFamily="34" charset="-79"/>
              </a:rPr>
              <a:t>1.75 </a:t>
            </a:r>
            <a:r>
              <a:rPr lang="en-US" sz="3600" b="1" dirty="0" err="1" smtClean="0">
                <a:solidFill>
                  <a:srgbClr val="C00000"/>
                </a:solidFill>
                <a:latin typeface="Gisha" pitchFamily="34" charset="-79"/>
                <a:cs typeface="Gisha" pitchFamily="34" charset="-79"/>
              </a:rPr>
              <a:t>atm</a:t>
            </a:r>
            <a:r>
              <a:rPr lang="en-US" sz="3600" b="1" dirty="0" smtClean="0">
                <a:solidFill>
                  <a:srgbClr val="C00000"/>
                </a:solidFill>
                <a:latin typeface="Gisha" pitchFamily="34" charset="-79"/>
                <a:cs typeface="Gisha" pitchFamily="34" charset="-79"/>
              </a:rPr>
              <a:t> = P2</a:t>
            </a:r>
            <a:endParaRPr lang="en-US" sz="3600" dirty="0">
              <a:latin typeface="Gisha" pitchFamily="34" charset="-79"/>
              <a:cs typeface="Gisha" pitchFamily="34" charset="-79"/>
            </a:endParaRPr>
          </a:p>
        </p:txBody>
      </p:sp>
    </p:spTree>
    <p:extLst>
      <p:ext uri="{BB962C8B-B14F-4D97-AF65-F5344CB8AC3E}">
        <p14:creationId xmlns:p14="http://schemas.microsoft.com/office/powerpoint/2010/main" val="17594273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90600"/>
            <a:ext cx="7024744" cy="1143000"/>
          </a:xfrm>
        </p:spPr>
        <p:txBody>
          <a:bodyPr/>
          <a:lstStyle/>
          <a:p>
            <a:r>
              <a:rPr lang="en-US" b="1" dirty="0" smtClean="0">
                <a:solidFill>
                  <a:schemeClr val="bg2"/>
                </a:solidFill>
                <a:latin typeface="Gisha" pitchFamily="34" charset="-79"/>
                <a:cs typeface="Gisha" pitchFamily="34" charset="-79"/>
              </a:rPr>
              <a:t>Sample Problem #2</a:t>
            </a:r>
            <a:endParaRPr lang="en-US" b="1" dirty="0">
              <a:solidFill>
                <a:schemeClr val="bg2"/>
              </a:solidFill>
              <a:latin typeface="Gisha" pitchFamily="34" charset="-79"/>
              <a:cs typeface="Gisha" pitchFamily="34" charset="-79"/>
            </a:endParaRPr>
          </a:p>
        </p:txBody>
      </p:sp>
      <p:sp>
        <p:nvSpPr>
          <p:cNvPr id="3" name="Content Placeholder 2"/>
          <p:cNvSpPr>
            <a:spLocks noGrp="1"/>
          </p:cNvSpPr>
          <p:nvPr>
            <p:ph idx="1"/>
          </p:nvPr>
        </p:nvSpPr>
        <p:spPr/>
        <p:txBody>
          <a:bodyPr/>
          <a:lstStyle/>
          <a:p>
            <a:pPr marL="68580" indent="0" algn="ctr">
              <a:buNone/>
            </a:pPr>
            <a:r>
              <a:rPr lang="en-US" dirty="0">
                <a:solidFill>
                  <a:schemeClr val="bg2"/>
                </a:solidFill>
                <a:latin typeface="Gisha" pitchFamily="34" charset="-79"/>
                <a:cs typeface="Gisha" pitchFamily="34" charset="-79"/>
              </a:rPr>
              <a:t>I have added 15 L of air to a balloon at sea level (1.0 </a:t>
            </a:r>
            <a:r>
              <a:rPr lang="en-US" dirty="0" err="1">
                <a:solidFill>
                  <a:schemeClr val="bg2"/>
                </a:solidFill>
                <a:latin typeface="Gisha" pitchFamily="34" charset="-79"/>
                <a:cs typeface="Gisha" pitchFamily="34" charset="-79"/>
              </a:rPr>
              <a:t>atm</a:t>
            </a:r>
            <a:r>
              <a:rPr lang="en-US" dirty="0">
                <a:solidFill>
                  <a:schemeClr val="bg2"/>
                </a:solidFill>
                <a:latin typeface="Gisha" pitchFamily="34" charset="-79"/>
                <a:cs typeface="Gisha" pitchFamily="34" charset="-79"/>
              </a:rPr>
              <a:t>). If I take the balloon with me to Denver, where the air pressure is 0.85 </a:t>
            </a:r>
            <a:r>
              <a:rPr lang="en-US" dirty="0" err="1">
                <a:solidFill>
                  <a:schemeClr val="bg2"/>
                </a:solidFill>
                <a:latin typeface="Gisha" pitchFamily="34" charset="-79"/>
                <a:cs typeface="Gisha" pitchFamily="34" charset="-79"/>
              </a:rPr>
              <a:t>atm</a:t>
            </a:r>
            <a:r>
              <a:rPr lang="en-US" dirty="0">
                <a:solidFill>
                  <a:schemeClr val="bg2"/>
                </a:solidFill>
                <a:latin typeface="Gisha" pitchFamily="34" charset="-79"/>
                <a:cs typeface="Gisha" pitchFamily="34" charset="-79"/>
              </a:rPr>
              <a:t>, what will the new volume of the balloon be?</a:t>
            </a:r>
          </a:p>
          <a:p>
            <a:pPr marL="68580" indent="0">
              <a:buNone/>
            </a:pPr>
            <a:endParaRPr lang="en-US" dirty="0"/>
          </a:p>
        </p:txBody>
      </p:sp>
    </p:spTree>
    <p:extLst>
      <p:ext uri="{BB962C8B-B14F-4D97-AF65-F5344CB8AC3E}">
        <p14:creationId xmlns:p14="http://schemas.microsoft.com/office/powerpoint/2010/main" val="25626078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7924800" cy="4918229"/>
          </a:xfrm>
        </p:spPr>
        <p:txBody>
          <a:bodyPr/>
          <a:lstStyle/>
          <a:p>
            <a:pPr marL="68580" indent="0">
              <a:buNone/>
            </a:pPr>
            <a:endParaRPr lang="en-US" sz="3200" b="1" dirty="0" smtClean="0">
              <a:solidFill>
                <a:srgbClr val="00B050"/>
              </a:solidFill>
            </a:endParaRPr>
          </a:p>
          <a:p>
            <a:pPr marL="68580" indent="0">
              <a:buNone/>
            </a:pPr>
            <a:endParaRPr lang="en-US" sz="3200" b="1" dirty="0" smtClean="0">
              <a:solidFill>
                <a:srgbClr val="00B050"/>
              </a:solidFill>
            </a:endParaRPr>
          </a:p>
          <a:p>
            <a:pPr marL="68580" indent="0">
              <a:buNone/>
            </a:pPr>
            <a:endParaRPr lang="en-US" sz="3200" b="1" dirty="0">
              <a:solidFill>
                <a:srgbClr val="00B050"/>
              </a:solidFill>
            </a:endParaRPr>
          </a:p>
          <a:p>
            <a:pPr marL="68580" indent="0" algn="ctr">
              <a:buNone/>
            </a:pPr>
            <a:r>
              <a:rPr lang="en-US" sz="2800" b="1" dirty="0" smtClean="0">
                <a:solidFill>
                  <a:srgbClr val="00B050"/>
                </a:solidFill>
                <a:latin typeface="Gisha" pitchFamily="34" charset="-79"/>
                <a:cs typeface="Gisha" pitchFamily="34" charset="-79"/>
              </a:rPr>
              <a:t>STEP 1: </a:t>
            </a:r>
            <a:r>
              <a:rPr lang="en-US" sz="2800" dirty="0" smtClean="0">
                <a:solidFill>
                  <a:srgbClr val="00B050"/>
                </a:solidFill>
                <a:latin typeface="Gisha" pitchFamily="34" charset="-79"/>
                <a:cs typeface="Gisha" pitchFamily="34" charset="-79"/>
              </a:rPr>
              <a:t>Read the problem and determine what you are solving for</a:t>
            </a:r>
          </a:p>
        </p:txBody>
      </p:sp>
    </p:spTree>
    <p:extLst>
      <p:ext uri="{BB962C8B-B14F-4D97-AF65-F5344CB8AC3E}">
        <p14:creationId xmlns:p14="http://schemas.microsoft.com/office/powerpoint/2010/main" val="8939254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838200"/>
            <a:ext cx="6777317" cy="4994429"/>
          </a:xfrm>
        </p:spPr>
        <p:txBody>
          <a:bodyPr/>
          <a:lstStyle/>
          <a:p>
            <a:pPr marL="68580" indent="0">
              <a:buNone/>
            </a:pPr>
            <a:endParaRPr lang="en-US" dirty="0" smtClean="0">
              <a:solidFill>
                <a:srgbClr val="C00000"/>
              </a:solidFill>
            </a:endParaRPr>
          </a:p>
          <a:p>
            <a:pPr marL="68580" indent="0">
              <a:buNone/>
            </a:pPr>
            <a:endParaRPr lang="en-US" dirty="0">
              <a:solidFill>
                <a:srgbClr val="C00000"/>
              </a:solidFill>
            </a:endParaRPr>
          </a:p>
          <a:p>
            <a:pPr marL="68580" indent="0">
              <a:buNone/>
            </a:pPr>
            <a:endParaRPr lang="en-US" dirty="0" smtClean="0">
              <a:solidFill>
                <a:srgbClr val="C00000"/>
              </a:solidFill>
            </a:endParaRPr>
          </a:p>
          <a:p>
            <a:pPr marL="68580" indent="0">
              <a:buNone/>
            </a:pPr>
            <a:endParaRPr lang="en-US" dirty="0">
              <a:solidFill>
                <a:srgbClr val="C00000"/>
              </a:solidFill>
            </a:endParaRPr>
          </a:p>
          <a:p>
            <a:pPr marL="68580" indent="0" algn="ctr">
              <a:buNone/>
            </a:pPr>
            <a:r>
              <a:rPr lang="en-US" dirty="0" smtClean="0">
                <a:solidFill>
                  <a:srgbClr val="C00000"/>
                </a:solidFill>
                <a:latin typeface="Gisha" pitchFamily="34" charset="-79"/>
                <a:cs typeface="Gisha" pitchFamily="34" charset="-79"/>
              </a:rPr>
              <a:t>“What </a:t>
            </a:r>
            <a:r>
              <a:rPr lang="en-US" dirty="0">
                <a:solidFill>
                  <a:srgbClr val="C00000"/>
                </a:solidFill>
                <a:latin typeface="Gisha" pitchFamily="34" charset="-79"/>
                <a:cs typeface="Gisha" pitchFamily="34" charset="-79"/>
              </a:rPr>
              <a:t>will the new volume of the balloon be</a:t>
            </a:r>
            <a:r>
              <a:rPr lang="en-US" dirty="0" smtClean="0">
                <a:solidFill>
                  <a:srgbClr val="C00000"/>
                </a:solidFill>
                <a:latin typeface="Gisha" pitchFamily="34" charset="-79"/>
                <a:cs typeface="Gisha" pitchFamily="34" charset="-79"/>
              </a:rPr>
              <a:t>?”</a:t>
            </a:r>
          </a:p>
          <a:p>
            <a:pPr marL="68580" indent="0" algn="ctr">
              <a:buNone/>
            </a:pPr>
            <a:endParaRPr lang="en-US" dirty="0">
              <a:solidFill>
                <a:srgbClr val="C00000"/>
              </a:solidFill>
              <a:latin typeface="Gisha" pitchFamily="34" charset="-79"/>
              <a:cs typeface="Gisha" pitchFamily="34" charset="-79"/>
            </a:endParaRPr>
          </a:p>
          <a:p>
            <a:pPr marL="68580" indent="0" algn="ctr">
              <a:buNone/>
            </a:pPr>
            <a:r>
              <a:rPr lang="en-US" b="1" dirty="0" smtClean="0">
                <a:solidFill>
                  <a:srgbClr val="C00000"/>
                </a:solidFill>
                <a:latin typeface="Gisha" pitchFamily="34" charset="-79"/>
                <a:cs typeface="Gisha" pitchFamily="34" charset="-79"/>
              </a:rPr>
              <a:t>You are solving for V2</a:t>
            </a:r>
            <a:endParaRPr lang="en-US" b="1" dirty="0">
              <a:solidFill>
                <a:srgbClr val="C00000"/>
              </a:solidFill>
              <a:latin typeface="Gisha" pitchFamily="34" charset="-79"/>
              <a:cs typeface="Gisha" pitchFamily="34" charset="-79"/>
            </a:endParaRPr>
          </a:p>
        </p:txBody>
      </p:sp>
    </p:spTree>
    <p:extLst>
      <p:ext uri="{BB962C8B-B14F-4D97-AF65-F5344CB8AC3E}">
        <p14:creationId xmlns:p14="http://schemas.microsoft.com/office/powerpoint/2010/main" val="2621092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90600" y="533400"/>
            <a:ext cx="7024744" cy="1143000"/>
          </a:xfrm>
        </p:spPr>
        <p:txBody>
          <a:bodyPr/>
          <a:lstStyle/>
          <a:p>
            <a:r>
              <a:rPr lang="en-US" b="1" dirty="0" smtClean="0">
                <a:solidFill>
                  <a:schemeClr val="bg2"/>
                </a:solidFill>
                <a:latin typeface="Gisha" pitchFamily="34" charset="-79"/>
                <a:cs typeface="Gisha" pitchFamily="34" charset="-79"/>
              </a:rPr>
              <a:t>Definitions…</a:t>
            </a:r>
            <a:endParaRPr lang="en-US" b="1" dirty="0">
              <a:solidFill>
                <a:schemeClr val="bg2"/>
              </a:solidFill>
              <a:latin typeface="Gisha" pitchFamily="34" charset="-79"/>
              <a:cs typeface="Gisha" pitchFamily="34" charset="-79"/>
            </a:endParaRPr>
          </a:p>
        </p:txBody>
      </p:sp>
      <p:sp>
        <p:nvSpPr>
          <p:cNvPr id="6" name="Text Placeholder 5"/>
          <p:cNvSpPr>
            <a:spLocks noGrp="1"/>
          </p:cNvSpPr>
          <p:nvPr>
            <p:ph type="body" idx="1"/>
          </p:nvPr>
        </p:nvSpPr>
        <p:spPr>
          <a:xfrm>
            <a:off x="1066800" y="1600200"/>
            <a:ext cx="3402459" cy="1355571"/>
          </a:xfrm>
        </p:spPr>
        <p:txBody>
          <a:bodyPr>
            <a:normAutofit fontScale="92500" lnSpcReduction="20000"/>
          </a:bodyPr>
          <a:lstStyle/>
          <a:p>
            <a:r>
              <a:rPr lang="en-US" dirty="0" smtClean="0">
                <a:solidFill>
                  <a:schemeClr val="bg2"/>
                </a:solidFill>
                <a:latin typeface="Gisha" pitchFamily="34" charset="-79"/>
                <a:cs typeface="Gisha" pitchFamily="34" charset="-79"/>
              </a:rPr>
              <a:t>Directly Proportional:</a:t>
            </a:r>
          </a:p>
          <a:p>
            <a:r>
              <a:rPr lang="en-US" b="0" dirty="0" smtClean="0">
                <a:solidFill>
                  <a:schemeClr val="bg2"/>
                </a:solidFill>
                <a:latin typeface="Gisha" pitchFamily="34" charset="-79"/>
                <a:cs typeface="Gisha" pitchFamily="34" charset="-79"/>
              </a:rPr>
              <a:t>Both variables will either increase or decrease together.</a:t>
            </a:r>
            <a:endParaRPr lang="en-US" b="0" dirty="0">
              <a:solidFill>
                <a:schemeClr val="bg2"/>
              </a:solidFill>
              <a:latin typeface="Gisha" pitchFamily="34" charset="-79"/>
              <a:cs typeface="Gisha" pitchFamily="34" charset="-79"/>
            </a:endParaRPr>
          </a:p>
        </p:txBody>
      </p:sp>
      <p:pic>
        <p:nvPicPr>
          <p:cNvPr id="10" name="Content Placeholder 9"/>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219200" y="3276600"/>
            <a:ext cx="3155950" cy="2133600"/>
          </a:xfrm>
        </p:spPr>
      </p:pic>
      <p:sp>
        <p:nvSpPr>
          <p:cNvPr id="8" name="Text Placeholder 7"/>
          <p:cNvSpPr>
            <a:spLocks noGrp="1"/>
          </p:cNvSpPr>
          <p:nvPr>
            <p:ph type="body" sz="quarter" idx="3"/>
          </p:nvPr>
        </p:nvSpPr>
        <p:spPr>
          <a:xfrm>
            <a:off x="4648201" y="1524000"/>
            <a:ext cx="3419354" cy="1431772"/>
          </a:xfrm>
        </p:spPr>
        <p:txBody>
          <a:bodyPr>
            <a:normAutofit fontScale="92500" lnSpcReduction="10000"/>
          </a:bodyPr>
          <a:lstStyle/>
          <a:p>
            <a:r>
              <a:rPr lang="en-US" dirty="0" smtClean="0">
                <a:solidFill>
                  <a:schemeClr val="bg2"/>
                </a:solidFill>
                <a:latin typeface="Gisha" pitchFamily="34" charset="-79"/>
                <a:cs typeface="Gisha" pitchFamily="34" charset="-79"/>
              </a:rPr>
              <a:t>Indirectly Proportional:</a:t>
            </a:r>
            <a:endParaRPr lang="en-US" b="0" dirty="0" smtClean="0">
              <a:solidFill>
                <a:schemeClr val="bg2"/>
              </a:solidFill>
              <a:latin typeface="Gisha" pitchFamily="34" charset="-79"/>
              <a:cs typeface="Gisha" pitchFamily="34" charset="-79"/>
            </a:endParaRPr>
          </a:p>
          <a:p>
            <a:r>
              <a:rPr lang="en-US" b="0" dirty="0" smtClean="0">
                <a:solidFill>
                  <a:schemeClr val="bg2"/>
                </a:solidFill>
                <a:latin typeface="Gisha" pitchFamily="34" charset="-79"/>
                <a:cs typeface="Gisha" pitchFamily="34" charset="-79"/>
              </a:rPr>
              <a:t>One variable will increase and the other will decrease.</a:t>
            </a:r>
            <a:endParaRPr lang="en-US" dirty="0">
              <a:solidFill>
                <a:schemeClr val="bg2"/>
              </a:solidFill>
              <a:latin typeface="Gisha" pitchFamily="34" charset="-79"/>
              <a:cs typeface="Gisha" pitchFamily="34" charset="-79"/>
            </a:endParaRPr>
          </a:p>
        </p:txBody>
      </p:sp>
      <p:pic>
        <p:nvPicPr>
          <p:cNvPr id="11" name="Content Placeholder 10"/>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876800" y="3200400"/>
            <a:ext cx="2975630" cy="2228850"/>
          </a:xfrm>
        </p:spPr>
      </p:pic>
    </p:spTree>
    <p:extLst>
      <p:ext uri="{BB962C8B-B14F-4D97-AF65-F5344CB8AC3E}">
        <p14:creationId xmlns:p14="http://schemas.microsoft.com/office/powerpoint/2010/main" val="35313867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7924800" cy="5223029"/>
          </a:xfrm>
        </p:spPr>
        <p:txBody>
          <a:bodyPr/>
          <a:lstStyle/>
          <a:p>
            <a:pPr marL="68580" indent="0">
              <a:buNone/>
            </a:pPr>
            <a:endParaRPr lang="en-US" sz="2800" b="1" dirty="0" smtClean="0">
              <a:solidFill>
                <a:srgbClr val="00B050"/>
              </a:solidFill>
            </a:endParaRPr>
          </a:p>
          <a:p>
            <a:pPr marL="68580" indent="0">
              <a:buNone/>
            </a:pPr>
            <a:endParaRPr lang="en-US" sz="2800" b="1" dirty="0">
              <a:solidFill>
                <a:srgbClr val="00B050"/>
              </a:solidFill>
            </a:endParaRPr>
          </a:p>
          <a:p>
            <a:pPr marL="68580" indent="0">
              <a:buNone/>
            </a:pPr>
            <a:endParaRPr lang="en-US" sz="2800" b="1" dirty="0" smtClean="0">
              <a:solidFill>
                <a:srgbClr val="00B050"/>
              </a:solidFill>
            </a:endParaRPr>
          </a:p>
          <a:p>
            <a:pPr marL="68580" indent="0">
              <a:buNone/>
            </a:pPr>
            <a:r>
              <a:rPr lang="en-US" sz="2800" b="1" dirty="0" smtClean="0">
                <a:solidFill>
                  <a:srgbClr val="00B050"/>
                </a:solidFill>
                <a:latin typeface="Gisha" pitchFamily="34" charset="-79"/>
                <a:cs typeface="Gisha" pitchFamily="34" charset="-79"/>
              </a:rPr>
              <a:t>Step 2: </a:t>
            </a:r>
            <a:r>
              <a:rPr lang="en-US" sz="2800" dirty="0">
                <a:solidFill>
                  <a:srgbClr val="00B050"/>
                </a:solidFill>
                <a:latin typeface="Gisha" pitchFamily="34" charset="-79"/>
                <a:cs typeface="Gisha" pitchFamily="34" charset="-79"/>
              </a:rPr>
              <a:t>Label your number with </a:t>
            </a:r>
            <a:r>
              <a:rPr lang="en-US" sz="2800" dirty="0" smtClean="0">
                <a:solidFill>
                  <a:srgbClr val="00B050"/>
                </a:solidFill>
                <a:latin typeface="Gisha" pitchFamily="34" charset="-79"/>
                <a:cs typeface="Gisha" pitchFamily="34" charset="-79"/>
              </a:rPr>
              <a:t>variables</a:t>
            </a:r>
            <a:endParaRPr lang="en-US" sz="2800" dirty="0">
              <a:solidFill>
                <a:srgbClr val="00B050"/>
              </a:solidFill>
              <a:latin typeface="Gisha" pitchFamily="34" charset="-79"/>
              <a:cs typeface="Gisha" pitchFamily="34" charset="-79"/>
            </a:endParaRPr>
          </a:p>
          <a:p>
            <a:pPr lvl="4"/>
            <a:r>
              <a:rPr lang="en-US" sz="2800" dirty="0">
                <a:solidFill>
                  <a:schemeClr val="bg2"/>
                </a:solidFill>
                <a:latin typeface="Gisha" pitchFamily="34" charset="-79"/>
                <a:cs typeface="Gisha" pitchFamily="34" charset="-79"/>
              </a:rPr>
              <a:t>P1 = </a:t>
            </a:r>
            <a:r>
              <a:rPr lang="en-US" sz="2800" dirty="0" smtClean="0">
                <a:solidFill>
                  <a:schemeClr val="bg2"/>
                </a:solidFill>
                <a:latin typeface="Gisha" pitchFamily="34" charset="-79"/>
                <a:cs typeface="Gisha" pitchFamily="34" charset="-79"/>
              </a:rPr>
              <a:t>1.0 </a:t>
            </a:r>
            <a:r>
              <a:rPr lang="en-US" sz="2800" dirty="0" err="1">
                <a:solidFill>
                  <a:schemeClr val="bg2"/>
                </a:solidFill>
                <a:latin typeface="Gisha" pitchFamily="34" charset="-79"/>
                <a:cs typeface="Gisha" pitchFamily="34" charset="-79"/>
              </a:rPr>
              <a:t>atm</a:t>
            </a:r>
            <a:endParaRPr lang="en-US" sz="2800" dirty="0">
              <a:solidFill>
                <a:schemeClr val="bg2"/>
              </a:solidFill>
              <a:latin typeface="Gisha" pitchFamily="34" charset="-79"/>
              <a:cs typeface="Gisha" pitchFamily="34" charset="-79"/>
            </a:endParaRPr>
          </a:p>
          <a:p>
            <a:pPr lvl="4"/>
            <a:r>
              <a:rPr lang="en-US" sz="2800" dirty="0">
                <a:solidFill>
                  <a:schemeClr val="bg2"/>
                </a:solidFill>
                <a:latin typeface="Gisha" pitchFamily="34" charset="-79"/>
                <a:cs typeface="Gisha" pitchFamily="34" charset="-79"/>
              </a:rPr>
              <a:t>V1 = </a:t>
            </a:r>
            <a:r>
              <a:rPr lang="en-US" sz="2800" dirty="0" smtClean="0">
                <a:solidFill>
                  <a:schemeClr val="bg2"/>
                </a:solidFill>
                <a:latin typeface="Gisha" pitchFamily="34" charset="-79"/>
                <a:cs typeface="Gisha" pitchFamily="34" charset="-79"/>
              </a:rPr>
              <a:t>15 </a:t>
            </a:r>
            <a:r>
              <a:rPr lang="en-US" sz="2800" dirty="0">
                <a:solidFill>
                  <a:schemeClr val="bg2"/>
                </a:solidFill>
                <a:latin typeface="Gisha" pitchFamily="34" charset="-79"/>
                <a:cs typeface="Gisha" pitchFamily="34" charset="-79"/>
              </a:rPr>
              <a:t>L</a:t>
            </a:r>
          </a:p>
          <a:p>
            <a:pPr lvl="4"/>
            <a:r>
              <a:rPr lang="en-US" sz="2800" dirty="0">
                <a:solidFill>
                  <a:schemeClr val="bg2"/>
                </a:solidFill>
                <a:latin typeface="Gisha" pitchFamily="34" charset="-79"/>
                <a:cs typeface="Gisha" pitchFamily="34" charset="-79"/>
              </a:rPr>
              <a:t>P2 = </a:t>
            </a:r>
            <a:r>
              <a:rPr lang="en-US" sz="2800" dirty="0" smtClean="0">
                <a:solidFill>
                  <a:schemeClr val="bg2"/>
                </a:solidFill>
                <a:latin typeface="Gisha" pitchFamily="34" charset="-79"/>
                <a:cs typeface="Gisha" pitchFamily="34" charset="-79"/>
              </a:rPr>
              <a:t>0.85 </a:t>
            </a:r>
            <a:r>
              <a:rPr lang="en-US" sz="2800" dirty="0" err="1" smtClean="0">
                <a:solidFill>
                  <a:schemeClr val="bg2"/>
                </a:solidFill>
                <a:latin typeface="Gisha" pitchFamily="34" charset="-79"/>
                <a:cs typeface="Gisha" pitchFamily="34" charset="-79"/>
              </a:rPr>
              <a:t>atm</a:t>
            </a:r>
            <a:endParaRPr lang="en-US" sz="2800" dirty="0">
              <a:solidFill>
                <a:schemeClr val="bg2"/>
              </a:solidFill>
              <a:latin typeface="Gisha" pitchFamily="34" charset="-79"/>
              <a:cs typeface="Gisha" pitchFamily="34" charset="-79"/>
            </a:endParaRPr>
          </a:p>
          <a:p>
            <a:pPr lvl="4"/>
            <a:r>
              <a:rPr lang="en-US" sz="2800" dirty="0">
                <a:solidFill>
                  <a:schemeClr val="bg2"/>
                </a:solidFill>
                <a:latin typeface="Gisha" pitchFamily="34" charset="-79"/>
                <a:cs typeface="Gisha" pitchFamily="34" charset="-79"/>
              </a:rPr>
              <a:t>V2 = </a:t>
            </a:r>
            <a:r>
              <a:rPr lang="en-US" sz="2800" dirty="0" smtClean="0">
                <a:solidFill>
                  <a:schemeClr val="bg2"/>
                </a:solidFill>
                <a:latin typeface="Gisha" pitchFamily="34" charset="-79"/>
                <a:cs typeface="Gisha" pitchFamily="34" charset="-79"/>
              </a:rPr>
              <a:t>?</a:t>
            </a:r>
            <a:endParaRPr lang="en-US" sz="2800" dirty="0">
              <a:solidFill>
                <a:schemeClr val="bg2"/>
              </a:solidFill>
              <a:latin typeface="Gisha" pitchFamily="34" charset="-79"/>
              <a:cs typeface="Gisha" pitchFamily="34" charset="-79"/>
            </a:endParaRPr>
          </a:p>
          <a:p>
            <a:pPr marL="68580" indent="0">
              <a:buNone/>
            </a:pPr>
            <a:endParaRPr lang="en-US" dirty="0"/>
          </a:p>
        </p:txBody>
      </p:sp>
    </p:spTree>
    <p:extLst>
      <p:ext uri="{BB962C8B-B14F-4D97-AF65-F5344CB8AC3E}">
        <p14:creationId xmlns:p14="http://schemas.microsoft.com/office/powerpoint/2010/main" val="10739896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762000"/>
            <a:ext cx="6777317" cy="5070629"/>
          </a:xfrm>
        </p:spPr>
        <p:txBody>
          <a:bodyPr/>
          <a:lstStyle/>
          <a:p>
            <a:pPr marL="68580" indent="0">
              <a:buNone/>
            </a:pPr>
            <a:endParaRPr lang="en-US" sz="2800" b="1" dirty="0" smtClean="0">
              <a:solidFill>
                <a:srgbClr val="00B050"/>
              </a:solidFill>
            </a:endParaRPr>
          </a:p>
          <a:p>
            <a:pPr marL="68580" indent="0">
              <a:buNone/>
            </a:pPr>
            <a:r>
              <a:rPr lang="en-US" sz="2800" b="1" dirty="0" smtClean="0">
                <a:solidFill>
                  <a:srgbClr val="00B050"/>
                </a:solidFill>
                <a:latin typeface="Gisha" pitchFamily="34" charset="-79"/>
                <a:cs typeface="Gisha" pitchFamily="34" charset="-79"/>
              </a:rPr>
              <a:t>Step </a:t>
            </a:r>
            <a:r>
              <a:rPr lang="en-US" sz="2800" b="1" dirty="0">
                <a:solidFill>
                  <a:srgbClr val="00B050"/>
                </a:solidFill>
                <a:latin typeface="Gisha" pitchFamily="34" charset="-79"/>
                <a:cs typeface="Gisha" pitchFamily="34" charset="-79"/>
              </a:rPr>
              <a:t>3:</a:t>
            </a:r>
            <a:r>
              <a:rPr lang="en-US" sz="2800" dirty="0">
                <a:solidFill>
                  <a:srgbClr val="00B050"/>
                </a:solidFill>
                <a:latin typeface="Gisha" pitchFamily="34" charset="-79"/>
                <a:cs typeface="Gisha" pitchFamily="34" charset="-79"/>
              </a:rPr>
              <a:t> Plug your numbers into your equation</a:t>
            </a:r>
          </a:p>
          <a:p>
            <a:pPr lvl="4"/>
            <a:r>
              <a:rPr lang="en-US" sz="2400" dirty="0">
                <a:solidFill>
                  <a:schemeClr val="bg2"/>
                </a:solidFill>
                <a:latin typeface="Gisha" pitchFamily="34" charset="-79"/>
                <a:cs typeface="Gisha" pitchFamily="34" charset="-79"/>
              </a:rPr>
              <a:t>P1 = </a:t>
            </a:r>
            <a:r>
              <a:rPr lang="en-US" sz="2400" dirty="0" smtClean="0">
                <a:solidFill>
                  <a:schemeClr val="bg2"/>
                </a:solidFill>
                <a:latin typeface="Gisha" pitchFamily="34" charset="-79"/>
                <a:cs typeface="Gisha" pitchFamily="34" charset="-79"/>
              </a:rPr>
              <a:t>1.0 </a:t>
            </a:r>
            <a:r>
              <a:rPr lang="en-US" sz="2400" dirty="0" err="1" smtClean="0">
                <a:solidFill>
                  <a:schemeClr val="bg2"/>
                </a:solidFill>
                <a:latin typeface="Gisha" pitchFamily="34" charset="-79"/>
                <a:cs typeface="Gisha" pitchFamily="34" charset="-79"/>
              </a:rPr>
              <a:t>atm</a:t>
            </a:r>
            <a:endParaRPr lang="en-US" sz="2400" dirty="0">
              <a:solidFill>
                <a:schemeClr val="bg2"/>
              </a:solidFill>
              <a:latin typeface="Gisha" pitchFamily="34" charset="-79"/>
              <a:cs typeface="Gisha" pitchFamily="34" charset="-79"/>
            </a:endParaRPr>
          </a:p>
          <a:p>
            <a:pPr lvl="4"/>
            <a:r>
              <a:rPr lang="en-US" sz="2400" dirty="0">
                <a:solidFill>
                  <a:schemeClr val="bg2"/>
                </a:solidFill>
                <a:latin typeface="Gisha" pitchFamily="34" charset="-79"/>
                <a:cs typeface="Gisha" pitchFamily="34" charset="-79"/>
              </a:rPr>
              <a:t>V1 = </a:t>
            </a:r>
            <a:r>
              <a:rPr lang="en-US" sz="2400" dirty="0" smtClean="0">
                <a:solidFill>
                  <a:schemeClr val="bg2"/>
                </a:solidFill>
                <a:latin typeface="Gisha" pitchFamily="34" charset="-79"/>
                <a:cs typeface="Gisha" pitchFamily="34" charset="-79"/>
              </a:rPr>
              <a:t>15 </a:t>
            </a:r>
            <a:r>
              <a:rPr lang="en-US" sz="2400" dirty="0">
                <a:solidFill>
                  <a:schemeClr val="bg2"/>
                </a:solidFill>
                <a:latin typeface="Gisha" pitchFamily="34" charset="-79"/>
                <a:cs typeface="Gisha" pitchFamily="34" charset="-79"/>
              </a:rPr>
              <a:t>L</a:t>
            </a:r>
          </a:p>
          <a:p>
            <a:pPr lvl="4"/>
            <a:r>
              <a:rPr lang="en-US" sz="2400" dirty="0">
                <a:solidFill>
                  <a:schemeClr val="bg2"/>
                </a:solidFill>
                <a:latin typeface="Gisha" pitchFamily="34" charset="-79"/>
                <a:cs typeface="Gisha" pitchFamily="34" charset="-79"/>
              </a:rPr>
              <a:t>P2 = </a:t>
            </a:r>
            <a:r>
              <a:rPr lang="en-US" sz="2400" dirty="0" smtClean="0">
                <a:solidFill>
                  <a:schemeClr val="bg2"/>
                </a:solidFill>
                <a:latin typeface="Gisha" pitchFamily="34" charset="-79"/>
                <a:cs typeface="Gisha" pitchFamily="34" charset="-79"/>
              </a:rPr>
              <a:t>0.85 </a:t>
            </a:r>
            <a:r>
              <a:rPr lang="en-US" sz="2400" dirty="0" err="1" smtClean="0">
                <a:solidFill>
                  <a:schemeClr val="bg2"/>
                </a:solidFill>
                <a:latin typeface="Gisha" pitchFamily="34" charset="-79"/>
                <a:cs typeface="Gisha" pitchFamily="34" charset="-79"/>
              </a:rPr>
              <a:t>atm</a:t>
            </a:r>
            <a:endParaRPr lang="en-US" sz="2400" dirty="0">
              <a:solidFill>
                <a:schemeClr val="bg2"/>
              </a:solidFill>
              <a:latin typeface="Gisha" pitchFamily="34" charset="-79"/>
              <a:cs typeface="Gisha" pitchFamily="34" charset="-79"/>
            </a:endParaRPr>
          </a:p>
          <a:p>
            <a:pPr lvl="4"/>
            <a:r>
              <a:rPr lang="en-US" sz="2400" dirty="0">
                <a:solidFill>
                  <a:schemeClr val="bg2"/>
                </a:solidFill>
                <a:latin typeface="Gisha" pitchFamily="34" charset="-79"/>
                <a:cs typeface="Gisha" pitchFamily="34" charset="-79"/>
              </a:rPr>
              <a:t>V2 = </a:t>
            </a:r>
            <a:r>
              <a:rPr lang="en-US" sz="2400" dirty="0" smtClean="0">
                <a:solidFill>
                  <a:schemeClr val="bg2"/>
                </a:solidFill>
                <a:latin typeface="Gisha" pitchFamily="34" charset="-79"/>
                <a:cs typeface="Gisha" pitchFamily="34" charset="-79"/>
              </a:rPr>
              <a:t>?</a:t>
            </a:r>
            <a:endParaRPr lang="en-US" sz="2400" dirty="0">
              <a:solidFill>
                <a:schemeClr val="bg2"/>
              </a:solidFill>
              <a:latin typeface="Gisha" pitchFamily="34" charset="-79"/>
              <a:cs typeface="Gisha" pitchFamily="34" charset="-79"/>
            </a:endParaRPr>
          </a:p>
          <a:p>
            <a:pPr marL="68580" indent="0">
              <a:buNone/>
            </a:pPr>
            <a:endParaRPr lang="en-US" dirty="0">
              <a:latin typeface="Gisha" pitchFamily="34" charset="-79"/>
              <a:cs typeface="Gisha" pitchFamily="34" charset="-79"/>
            </a:endParaRPr>
          </a:p>
          <a:p>
            <a:pPr marL="68580" indent="0" algn="ctr">
              <a:buNone/>
            </a:pPr>
            <a:r>
              <a:rPr lang="en-US" b="1" dirty="0">
                <a:solidFill>
                  <a:srgbClr val="C00000"/>
                </a:solidFill>
                <a:latin typeface="Gisha" pitchFamily="34" charset="-79"/>
                <a:cs typeface="Gisha" pitchFamily="34" charset="-79"/>
              </a:rPr>
              <a:t>P1V1 = P2V2</a:t>
            </a:r>
          </a:p>
          <a:p>
            <a:pPr marL="68580" indent="0" algn="ctr">
              <a:buNone/>
            </a:pPr>
            <a:r>
              <a:rPr lang="en-US" b="1" dirty="0">
                <a:solidFill>
                  <a:srgbClr val="C00000"/>
                </a:solidFill>
                <a:latin typeface="Gisha" pitchFamily="34" charset="-79"/>
                <a:cs typeface="Gisha" pitchFamily="34" charset="-79"/>
              </a:rPr>
              <a:t>(</a:t>
            </a:r>
            <a:r>
              <a:rPr lang="en-US" b="1" dirty="0" smtClean="0">
                <a:solidFill>
                  <a:srgbClr val="C00000"/>
                </a:solidFill>
                <a:latin typeface="Gisha" pitchFamily="34" charset="-79"/>
                <a:cs typeface="Gisha" pitchFamily="34" charset="-79"/>
              </a:rPr>
              <a:t>1.0 </a:t>
            </a:r>
            <a:r>
              <a:rPr lang="en-US" b="1" dirty="0" err="1">
                <a:solidFill>
                  <a:srgbClr val="C00000"/>
                </a:solidFill>
                <a:latin typeface="Gisha" pitchFamily="34" charset="-79"/>
                <a:cs typeface="Gisha" pitchFamily="34" charset="-79"/>
              </a:rPr>
              <a:t>atm</a:t>
            </a:r>
            <a:r>
              <a:rPr lang="en-US" b="1" dirty="0">
                <a:solidFill>
                  <a:srgbClr val="C00000"/>
                </a:solidFill>
                <a:latin typeface="Gisha" pitchFamily="34" charset="-79"/>
                <a:cs typeface="Gisha" pitchFamily="34" charset="-79"/>
              </a:rPr>
              <a:t>) </a:t>
            </a:r>
            <a:r>
              <a:rPr lang="en-US" b="1" dirty="0" smtClean="0">
                <a:solidFill>
                  <a:srgbClr val="C00000"/>
                </a:solidFill>
                <a:latin typeface="Gisha" pitchFamily="34" charset="-79"/>
                <a:cs typeface="Gisha" pitchFamily="34" charset="-79"/>
              </a:rPr>
              <a:t>(15 </a:t>
            </a:r>
            <a:r>
              <a:rPr lang="en-US" b="1" dirty="0">
                <a:solidFill>
                  <a:srgbClr val="C00000"/>
                </a:solidFill>
                <a:latin typeface="Gisha" pitchFamily="34" charset="-79"/>
                <a:cs typeface="Gisha" pitchFamily="34" charset="-79"/>
              </a:rPr>
              <a:t>L) = </a:t>
            </a:r>
            <a:r>
              <a:rPr lang="en-US" b="1" dirty="0" smtClean="0">
                <a:solidFill>
                  <a:srgbClr val="C00000"/>
                </a:solidFill>
                <a:latin typeface="Gisha" pitchFamily="34" charset="-79"/>
                <a:cs typeface="Gisha" pitchFamily="34" charset="-79"/>
              </a:rPr>
              <a:t>(0.85 </a:t>
            </a:r>
            <a:r>
              <a:rPr lang="en-US" b="1" dirty="0" err="1" smtClean="0">
                <a:solidFill>
                  <a:srgbClr val="C00000"/>
                </a:solidFill>
                <a:latin typeface="Gisha" pitchFamily="34" charset="-79"/>
                <a:cs typeface="Gisha" pitchFamily="34" charset="-79"/>
              </a:rPr>
              <a:t>atm</a:t>
            </a:r>
            <a:r>
              <a:rPr lang="en-US" b="1" dirty="0" smtClean="0">
                <a:solidFill>
                  <a:srgbClr val="C00000"/>
                </a:solidFill>
                <a:latin typeface="Gisha" pitchFamily="34" charset="-79"/>
                <a:cs typeface="Gisha" pitchFamily="34" charset="-79"/>
              </a:rPr>
              <a:t>) V2</a:t>
            </a:r>
            <a:endParaRPr lang="en-US" b="1" dirty="0">
              <a:solidFill>
                <a:srgbClr val="C00000"/>
              </a:solidFill>
              <a:latin typeface="Gisha" pitchFamily="34" charset="-79"/>
              <a:cs typeface="Gisha" pitchFamily="34" charset="-79"/>
            </a:endParaRPr>
          </a:p>
          <a:p>
            <a:pPr marL="68580" indent="0">
              <a:buNone/>
            </a:pPr>
            <a:endParaRPr lang="en-US" dirty="0">
              <a:latin typeface="Gisha" pitchFamily="34" charset="-79"/>
              <a:cs typeface="Gisha" pitchFamily="34" charset="-79"/>
            </a:endParaRPr>
          </a:p>
        </p:txBody>
      </p:sp>
    </p:spTree>
    <p:extLst>
      <p:ext uri="{BB962C8B-B14F-4D97-AF65-F5344CB8AC3E}">
        <p14:creationId xmlns:p14="http://schemas.microsoft.com/office/powerpoint/2010/main" val="31355324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685800"/>
            <a:ext cx="6777317" cy="5146829"/>
          </a:xfrm>
        </p:spPr>
        <p:txBody>
          <a:bodyPr/>
          <a:lstStyle/>
          <a:p>
            <a:pPr marL="68580" indent="0" algn="ctr">
              <a:buNone/>
            </a:pPr>
            <a:endParaRPr lang="en-US" b="1" dirty="0" smtClean="0">
              <a:solidFill>
                <a:srgbClr val="C00000"/>
              </a:solidFill>
            </a:endParaRPr>
          </a:p>
          <a:p>
            <a:pPr marL="68580" indent="0" algn="ctr">
              <a:buNone/>
            </a:pPr>
            <a:endParaRPr lang="en-US" b="1" dirty="0">
              <a:solidFill>
                <a:srgbClr val="C00000"/>
              </a:solidFill>
            </a:endParaRPr>
          </a:p>
          <a:p>
            <a:pPr marL="68580" indent="0" algn="ctr">
              <a:buNone/>
            </a:pPr>
            <a:r>
              <a:rPr lang="en-US" b="1" dirty="0">
                <a:solidFill>
                  <a:srgbClr val="C00000"/>
                </a:solidFill>
                <a:latin typeface="Gisha" pitchFamily="34" charset="-79"/>
                <a:cs typeface="Gisha" pitchFamily="34" charset="-79"/>
              </a:rPr>
              <a:t>Use your order of operations PEMDAS</a:t>
            </a:r>
          </a:p>
          <a:p>
            <a:pPr marL="68580" indent="0" algn="ctr">
              <a:buNone/>
            </a:pPr>
            <a:endParaRPr lang="en-US" b="1" dirty="0" smtClean="0">
              <a:solidFill>
                <a:srgbClr val="C00000"/>
              </a:solidFill>
              <a:latin typeface="Gisha" pitchFamily="34" charset="-79"/>
              <a:cs typeface="Gisha" pitchFamily="34" charset="-79"/>
            </a:endParaRPr>
          </a:p>
          <a:p>
            <a:pPr marL="68580" indent="0" algn="ctr">
              <a:buNone/>
            </a:pPr>
            <a:r>
              <a:rPr lang="en-US" b="1" dirty="0" smtClean="0">
                <a:solidFill>
                  <a:srgbClr val="C00000"/>
                </a:solidFill>
                <a:latin typeface="Gisha" pitchFamily="34" charset="-79"/>
                <a:cs typeface="Gisha" pitchFamily="34" charset="-79"/>
              </a:rPr>
              <a:t>P1V1 </a:t>
            </a:r>
            <a:r>
              <a:rPr lang="en-US" b="1" dirty="0">
                <a:solidFill>
                  <a:srgbClr val="C00000"/>
                </a:solidFill>
                <a:latin typeface="Gisha" pitchFamily="34" charset="-79"/>
                <a:cs typeface="Gisha" pitchFamily="34" charset="-79"/>
              </a:rPr>
              <a:t>= P2V2</a:t>
            </a:r>
          </a:p>
          <a:p>
            <a:pPr marL="68580" indent="0" algn="ctr">
              <a:buNone/>
            </a:pPr>
            <a:r>
              <a:rPr lang="en-US" b="1" dirty="0">
                <a:solidFill>
                  <a:srgbClr val="C00000"/>
                </a:solidFill>
                <a:latin typeface="Gisha" pitchFamily="34" charset="-79"/>
                <a:cs typeface="Gisha" pitchFamily="34" charset="-79"/>
              </a:rPr>
              <a:t>(1.0 </a:t>
            </a:r>
            <a:r>
              <a:rPr lang="en-US" b="1" dirty="0" err="1">
                <a:solidFill>
                  <a:srgbClr val="C00000"/>
                </a:solidFill>
                <a:latin typeface="Gisha" pitchFamily="34" charset="-79"/>
                <a:cs typeface="Gisha" pitchFamily="34" charset="-79"/>
              </a:rPr>
              <a:t>atm</a:t>
            </a:r>
            <a:r>
              <a:rPr lang="en-US" b="1" dirty="0">
                <a:solidFill>
                  <a:srgbClr val="C00000"/>
                </a:solidFill>
                <a:latin typeface="Gisha" pitchFamily="34" charset="-79"/>
                <a:cs typeface="Gisha" pitchFamily="34" charset="-79"/>
              </a:rPr>
              <a:t>) (15 L) = (0.85 </a:t>
            </a:r>
            <a:r>
              <a:rPr lang="en-US" b="1" dirty="0" err="1">
                <a:solidFill>
                  <a:srgbClr val="C00000"/>
                </a:solidFill>
                <a:latin typeface="Gisha" pitchFamily="34" charset="-79"/>
                <a:cs typeface="Gisha" pitchFamily="34" charset="-79"/>
              </a:rPr>
              <a:t>atm</a:t>
            </a:r>
            <a:r>
              <a:rPr lang="en-US" b="1" dirty="0">
                <a:solidFill>
                  <a:srgbClr val="C00000"/>
                </a:solidFill>
                <a:latin typeface="Gisha" pitchFamily="34" charset="-79"/>
                <a:cs typeface="Gisha" pitchFamily="34" charset="-79"/>
              </a:rPr>
              <a:t>) V2</a:t>
            </a:r>
          </a:p>
          <a:p>
            <a:pPr marL="68580" indent="0">
              <a:buNone/>
            </a:pPr>
            <a:endParaRPr lang="en-US" dirty="0" smtClean="0">
              <a:latin typeface="Gisha" pitchFamily="34" charset="-79"/>
              <a:cs typeface="Gisha" pitchFamily="34" charset="-79"/>
            </a:endParaRPr>
          </a:p>
          <a:p>
            <a:pPr marL="68580" indent="0" algn="ctr">
              <a:buNone/>
            </a:pPr>
            <a:r>
              <a:rPr lang="en-US" b="1" dirty="0" smtClean="0">
                <a:solidFill>
                  <a:srgbClr val="C00000"/>
                </a:solidFill>
                <a:latin typeface="Gisha" pitchFamily="34" charset="-79"/>
                <a:cs typeface="Gisha" pitchFamily="34" charset="-79"/>
              </a:rPr>
              <a:t>15 </a:t>
            </a:r>
            <a:r>
              <a:rPr lang="en-US" b="1" dirty="0" err="1" smtClean="0">
                <a:solidFill>
                  <a:srgbClr val="C00000"/>
                </a:solidFill>
                <a:latin typeface="Gisha" pitchFamily="34" charset="-79"/>
                <a:cs typeface="Gisha" pitchFamily="34" charset="-79"/>
              </a:rPr>
              <a:t>atm</a:t>
            </a:r>
            <a:r>
              <a:rPr lang="en-US" b="1" dirty="0" smtClean="0">
                <a:solidFill>
                  <a:srgbClr val="C00000"/>
                </a:solidFill>
                <a:latin typeface="Gisha" pitchFamily="34" charset="-79"/>
                <a:cs typeface="Gisha" pitchFamily="34" charset="-79"/>
              </a:rPr>
              <a:t> x L = (0.85 </a:t>
            </a:r>
            <a:r>
              <a:rPr lang="en-US" b="1" dirty="0" err="1" smtClean="0">
                <a:solidFill>
                  <a:srgbClr val="C00000"/>
                </a:solidFill>
                <a:latin typeface="Gisha" pitchFamily="34" charset="-79"/>
                <a:cs typeface="Gisha" pitchFamily="34" charset="-79"/>
              </a:rPr>
              <a:t>atm</a:t>
            </a:r>
            <a:r>
              <a:rPr lang="en-US" b="1" dirty="0" smtClean="0">
                <a:solidFill>
                  <a:srgbClr val="C00000"/>
                </a:solidFill>
                <a:latin typeface="Gisha" pitchFamily="34" charset="-79"/>
                <a:cs typeface="Gisha" pitchFamily="34" charset="-79"/>
              </a:rPr>
              <a:t>) V2</a:t>
            </a:r>
            <a:endParaRPr lang="en-US" b="1" dirty="0">
              <a:solidFill>
                <a:srgbClr val="C00000"/>
              </a:solidFill>
              <a:latin typeface="Gisha" pitchFamily="34" charset="-79"/>
              <a:cs typeface="Gisha" pitchFamily="34" charset="-79"/>
            </a:endParaRPr>
          </a:p>
        </p:txBody>
      </p:sp>
    </p:spTree>
    <p:extLst>
      <p:ext uri="{BB962C8B-B14F-4D97-AF65-F5344CB8AC3E}">
        <p14:creationId xmlns:p14="http://schemas.microsoft.com/office/powerpoint/2010/main" val="31005062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685800"/>
            <a:ext cx="6777317" cy="5146829"/>
          </a:xfrm>
        </p:spPr>
        <p:txBody>
          <a:bodyPr/>
          <a:lstStyle/>
          <a:p>
            <a:pPr marL="68580" indent="0" algn="ctr">
              <a:buNone/>
            </a:pPr>
            <a:endParaRPr lang="en-US" b="1" dirty="0" smtClean="0">
              <a:solidFill>
                <a:srgbClr val="C00000"/>
              </a:solidFill>
            </a:endParaRPr>
          </a:p>
          <a:p>
            <a:pPr marL="68580" indent="0" algn="ctr">
              <a:buNone/>
            </a:pPr>
            <a:endParaRPr lang="en-US" b="1" dirty="0">
              <a:solidFill>
                <a:srgbClr val="C00000"/>
              </a:solidFill>
            </a:endParaRPr>
          </a:p>
          <a:p>
            <a:pPr marL="68580" indent="0" algn="ctr">
              <a:buNone/>
            </a:pPr>
            <a:endParaRPr lang="en-US" b="1" dirty="0" smtClean="0">
              <a:solidFill>
                <a:srgbClr val="C00000"/>
              </a:solidFill>
            </a:endParaRPr>
          </a:p>
          <a:p>
            <a:pPr marL="68580" indent="0" algn="ctr">
              <a:buNone/>
            </a:pPr>
            <a:r>
              <a:rPr lang="en-US" b="1" dirty="0" smtClean="0">
                <a:solidFill>
                  <a:srgbClr val="C00000"/>
                </a:solidFill>
                <a:latin typeface="Gisha" pitchFamily="34" charset="-79"/>
                <a:cs typeface="Gisha" pitchFamily="34" charset="-79"/>
              </a:rPr>
              <a:t>P1V1 </a:t>
            </a:r>
            <a:r>
              <a:rPr lang="en-US" b="1" dirty="0">
                <a:solidFill>
                  <a:srgbClr val="C00000"/>
                </a:solidFill>
                <a:latin typeface="Gisha" pitchFamily="34" charset="-79"/>
                <a:cs typeface="Gisha" pitchFamily="34" charset="-79"/>
              </a:rPr>
              <a:t>= P2V2</a:t>
            </a:r>
          </a:p>
          <a:p>
            <a:pPr marL="68580" indent="0" algn="ctr">
              <a:buNone/>
            </a:pPr>
            <a:r>
              <a:rPr lang="en-US" b="1" dirty="0">
                <a:solidFill>
                  <a:srgbClr val="C00000"/>
                </a:solidFill>
                <a:latin typeface="Gisha" pitchFamily="34" charset="-79"/>
                <a:cs typeface="Gisha" pitchFamily="34" charset="-79"/>
              </a:rPr>
              <a:t>(1.0 </a:t>
            </a:r>
            <a:r>
              <a:rPr lang="en-US" b="1" dirty="0" err="1">
                <a:solidFill>
                  <a:srgbClr val="C00000"/>
                </a:solidFill>
                <a:latin typeface="Gisha" pitchFamily="34" charset="-79"/>
                <a:cs typeface="Gisha" pitchFamily="34" charset="-79"/>
              </a:rPr>
              <a:t>atm</a:t>
            </a:r>
            <a:r>
              <a:rPr lang="en-US" b="1" dirty="0">
                <a:solidFill>
                  <a:srgbClr val="C00000"/>
                </a:solidFill>
                <a:latin typeface="Gisha" pitchFamily="34" charset="-79"/>
                <a:cs typeface="Gisha" pitchFamily="34" charset="-79"/>
              </a:rPr>
              <a:t>) (15 L) = (0.85 </a:t>
            </a:r>
            <a:r>
              <a:rPr lang="en-US" b="1" dirty="0" err="1">
                <a:solidFill>
                  <a:srgbClr val="C00000"/>
                </a:solidFill>
                <a:latin typeface="Gisha" pitchFamily="34" charset="-79"/>
                <a:cs typeface="Gisha" pitchFamily="34" charset="-79"/>
              </a:rPr>
              <a:t>atm</a:t>
            </a:r>
            <a:r>
              <a:rPr lang="en-US" b="1" dirty="0">
                <a:solidFill>
                  <a:srgbClr val="C00000"/>
                </a:solidFill>
                <a:latin typeface="Gisha" pitchFamily="34" charset="-79"/>
                <a:cs typeface="Gisha" pitchFamily="34" charset="-79"/>
              </a:rPr>
              <a:t>) V2</a:t>
            </a:r>
          </a:p>
          <a:p>
            <a:pPr marL="68580" indent="0">
              <a:buNone/>
            </a:pPr>
            <a:endParaRPr lang="en-US" dirty="0">
              <a:latin typeface="Gisha" pitchFamily="34" charset="-79"/>
              <a:cs typeface="Gisha" pitchFamily="34" charset="-79"/>
            </a:endParaRPr>
          </a:p>
          <a:p>
            <a:pPr marL="68580" indent="0" algn="ctr">
              <a:buNone/>
            </a:pPr>
            <a:r>
              <a:rPr lang="en-US" b="1" dirty="0">
                <a:solidFill>
                  <a:srgbClr val="C00000"/>
                </a:solidFill>
                <a:latin typeface="Gisha" pitchFamily="34" charset="-79"/>
                <a:cs typeface="Gisha" pitchFamily="34" charset="-79"/>
              </a:rPr>
              <a:t>15 </a:t>
            </a:r>
            <a:r>
              <a:rPr lang="en-US" b="1" strike="sngStrike" dirty="0" err="1">
                <a:solidFill>
                  <a:srgbClr val="C00000"/>
                </a:solidFill>
                <a:latin typeface="Gisha" pitchFamily="34" charset="-79"/>
                <a:cs typeface="Gisha" pitchFamily="34" charset="-79"/>
              </a:rPr>
              <a:t>atm</a:t>
            </a:r>
            <a:r>
              <a:rPr lang="en-US" b="1" dirty="0">
                <a:solidFill>
                  <a:srgbClr val="C00000"/>
                </a:solidFill>
                <a:latin typeface="Gisha" pitchFamily="34" charset="-79"/>
                <a:cs typeface="Gisha" pitchFamily="34" charset="-79"/>
              </a:rPr>
              <a:t> x L = (0.85 </a:t>
            </a:r>
            <a:r>
              <a:rPr lang="en-US" b="1" strike="sngStrike" dirty="0" err="1">
                <a:solidFill>
                  <a:srgbClr val="C00000"/>
                </a:solidFill>
                <a:latin typeface="Gisha" pitchFamily="34" charset="-79"/>
                <a:cs typeface="Gisha" pitchFamily="34" charset="-79"/>
              </a:rPr>
              <a:t>atm</a:t>
            </a:r>
            <a:r>
              <a:rPr lang="en-US" b="1" dirty="0">
                <a:solidFill>
                  <a:srgbClr val="C00000"/>
                </a:solidFill>
                <a:latin typeface="Gisha" pitchFamily="34" charset="-79"/>
                <a:cs typeface="Gisha" pitchFamily="34" charset="-79"/>
              </a:rPr>
              <a:t>) </a:t>
            </a:r>
            <a:r>
              <a:rPr lang="en-US" b="1" dirty="0" smtClean="0">
                <a:solidFill>
                  <a:srgbClr val="C00000"/>
                </a:solidFill>
                <a:latin typeface="Gisha" pitchFamily="34" charset="-79"/>
                <a:cs typeface="Gisha" pitchFamily="34" charset="-79"/>
              </a:rPr>
              <a:t>V2</a:t>
            </a:r>
          </a:p>
          <a:p>
            <a:pPr marL="68580" indent="0" algn="ctr">
              <a:buNone/>
            </a:pPr>
            <a:endParaRPr lang="en-US" b="1" dirty="0" smtClean="0">
              <a:solidFill>
                <a:srgbClr val="C00000"/>
              </a:solidFill>
            </a:endParaRPr>
          </a:p>
          <a:p>
            <a:pPr marL="68580" indent="0" algn="ctr">
              <a:buNone/>
            </a:pPr>
            <a:endParaRPr lang="en-US" b="1" dirty="0">
              <a:solidFill>
                <a:srgbClr val="C00000"/>
              </a:solidFill>
            </a:endParaRPr>
          </a:p>
          <a:p>
            <a:pPr marL="68580" indent="0">
              <a:buNone/>
            </a:pPr>
            <a:endParaRPr lang="en-US" dirty="0"/>
          </a:p>
        </p:txBody>
      </p:sp>
    </p:spTree>
    <p:extLst>
      <p:ext uri="{BB962C8B-B14F-4D97-AF65-F5344CB8AC3E}">
        <p14:creationId xmlns:p14="http://schemas.microsoft.com/office/powerpoint/2010/main" val="6324013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762000"/>
            <a:ext cx="6777317" cy="5070629"/>
          </a:xfrm>
        </p:spPr>
        <p:txBody>
          <a:bodyPr/>
          <a:lstStyle/>
          <a:p>
            <a:pPr marL="68580" indent="0" algn="ctr">
              <a:buNone/>
            </a:pPr>
            <a:endParaRPr lang="en-US" b="1" dirty="0" smtClean="0">
              <a:solidFill>
                <a:srgbClr val="C00000"/>
              </a:solidFill>
            </a:endParaRPr>
          </a:p>
          <a:p>
            <a:pPr marL="68580" indent="0" algn="ctr">
              <a:buNone/>
            </a:pPr>
            <a:endParaRPr lang="en-US" b="1" dirty="0">
              <a:solidFill>
                <a:srgbClr val="C00000"/>
              </a:solidFill>
            </a:endParaRPr>
          </a:p>
          <a:p>
            <a:pPr marL="68580" indent="0" algn="ctr">
              <a:buNone/>
            </a:pPr>
            <a:endParaRPr lang="en-US" b="1" dirty="0" smtClean="0">
              <a:solidFill>
                <a:srgbClr val="C00000"/>
              </a:solidFill>
            </a:endParaRPr>
          </a:p>
          <a:p>
            <a:pPr marL="68580" indent="0" algn="ctr">
              <a:buNone/>
            </a:pPr>
            <a:r>
              <a:rPr lang="en-US" b="1" dirty="0" smtClean="0">
                <a:solidFill>
                  <a:srgbClr val="C00000"/>
                </a:solidFill>
                <a:latin typeface="Gisha" pitchFamily="34" charset="-79"/>
                <a:cs typeface="Gisha" pitchFamily="34" charset="-79"/>
              </a:rPr>
              <a:t>P1V1 </a:t>
            </a:r>
            <a:r>
              <a:rPr lang="en-US" b="1" dirty="0">
                <a:solidFill>
                  <a:srgbClr val="C00000"/>
                </a:solidFill>
                <a:latin typeface="Gisha" pitchFamily="34" charset="-79"/>
                <a:cs typeface="Gisha" pitchFamily="34" charset="-79"/>
              </a:rPr>
              <a:t>= P2V2</a:t>
            </a:r>
          </a:p>
          <a:p>
            <a:pPr marL="68580" indent="0" algn="ctr">
              <a:buNone/>
            </a:pPr>
            <a:r>
              <a:rPr lang="en-US" b="1" dirty="0">
                <a:solidFill>
                  <a:srgbClr val="C00000"/>
                </a:solidFill>
                <a:latin typeface="Gisha" pitchFamily="34" charset="-79"/>
                <a:cs typeface="Gisha" pitchFamily="34" charset="-79"/>
              </a:rPr>
              <a:t>(1.0 </a:t>
            </a:r>
            <a:r>
              <a:rPr lang="en-US" b="1" dirty="0" err="1">
                <a:solidFill>
                  <a:srgbClr val="C00000"/>
                </a:solidFill>
                <a:latin typeface="Gisha" pitchFamily="34" charset="-79"/>
                <a:cs typeface="Gisha" pitchFamily="34" charset="-79"/>
              </a:rPr>
              <a:t>atm</a:t>
            </a:r>
            <a:r>
              <a:rPr lang="en-US" b="1" dirty="0">
                <a:solidFill>
                  <a:srgbClr val="C00000"/>
                </a:solidFill>
                <a:latin typeface="Gisha" pitchFamily="34" charset="-79"/>
                <a:cs typeface="Gisha" pitchFamily="34" charset="-79"/>
              </a:rPr>
              <a:t>) (15 L) = (0.85 </a:t>
            </a:r>
            <a:r>
              <a:rPr lang="en-US" b="1" dirty="0" err="1">
                <a:solidFill>
                  <a:srgbClr val="C00000"/>
                </a:solidFill>
                <a:latin typeface="Gisha" pitchFamily="34" charset="-79"/>
                <a:cs typeface="Gisha" pitchFamily="34" charset="-79"/>
              </a:rPr>
              <a:t>atm</a:t>
            </a:r>
            <a:r>
              <a:rPr lang="en-US" b="1" dirty="0">
                <a:solidFill>
                  <a:srgbClr val="C00000"/>
                </a:solidFill>
                <a:latin typeface="Gisha" pitchFamily="34" charset="-79"/>
                <a:cs typeface="Gisha" pitchFamily="34" charset="-79"/>
              </a:rPr>
              <a:t>) V2</a:t>
            </a:r>
          </a:p>
          <a:p>
            <a:pPr marL="68580" indent="0">
              <a:buNone/>
            </a:pPr>
            <a:endParaRPr lang="en-US" dirty="0">
              <a:latin typeface="Gisha" pitchFamily="34" charset="-79"/>
              <a:cs typeface="Gisha" pitchFamily="34" charset="-79"/>
            </a:endParaRPr>
          </a:p>
          <a:p>
            <a:pPr marL="68580" indent="0" algn="ctr">
              <a:buNone/>
            </a:pPr>
            <a:r>
              <a:rPr lang="en-US" b="1" dirty="0">
                <a:solidFill>
                  <a:srgbClr val="C00000"/>
                </a:solidFill>
                <a:latin typeface="Gisha" pitchFamily="34" charset="-79"/>
                <a:cs typeface="Gisha" pitchFamily="34" charset="-79"/>
              </a:rPr>
              <a:t>15 </a:t>
            </a:r>
            <a:r>
              <a:rPr lang="en-US" b="1" strike="sngStrike" dirty="0" err="1">
                <a:solidFill>
                  <a:srgbClr val="C00000"/>
                </a:solidFill>
                <a:latin typeface="Gisha" pitchFamily="34" charset="-79"/>
                <a:cs typeface="Gisha" pitchFamily="34" charset="-79"/>
              </a:rPr>
              <a:t>atm</a:t>
            </a:r>
            <a:r>
              <a:rPr lang="en-US" b="1" dirty="0">
                <a:solidFill>
                  <a:srgbClr val="C00000"/>
                </a:solidFill>
                <a:latin typeface="Gisha" pitchFamily="34" charset="-79"/>
                <a:cs typeface="Gisha" pitchFamily="34" charset="-79"/>
              </a:rPr>
              <a:t> x L = (0.85 </a:t>
            </a:r>
            <a:r>
              <a:rPr lang="en-US" b="1" strike="sngStrike" dirty="0" err="1">
                <a:solidFill>
                  <a:srgbClr val="C00000"/>
                </a:solidFill>
                <a:latin typeface="Gisha" pitchFamily="34" charset="-79"/>
                <a:cs typeface="Gisha" pitchFamily="34" charset="-79"/>
              </a:rPr>
              <a:t>atm</a:t>
            </a:r>
            <a:r>
              <a:rPr lang="en-US" b="1" dirty="0">
                <a:solidFill>
                  <a:srgbClr val="C00000"/>
                </a:solidFill>
                <a:latin typeface="Gisha" pitchFamily="34" charset="-79"/>
                <a:cs typeface="Gisha" pitchFamily="34" charset="-79"/>
              </a:rPr>
              <a:t>) </a:t>
            </a:r>
            <a:r>
              <a:rPr lang="en-US" b="1" dirty="0" smtClean="0">
                <a:solidFill>
                  <a:srgbClr val="C00000"/>
                </a:solidFill>
                <a:latin typeface="Gisha" pitchFamily="34" charset="-79"/>
                <a:cs typeface="Gisha" pitchFamily="34" charset="-79"/>
              </a:rPr>
              <a:t>V2</a:t>
            </a:r>
          </a:p>
          <a:p>
            <a:pPr marL="68580" indent="0" algn="ctr">
              <a:buNone/>
            </a:pPr>
            <a:endParaRPr lang="en-US" b="1" dirty="0">
              <a:solidFill>
                <a:srgbClr val="C00000"/>
              </a:solidFill>
              <a:latin typeface="Gisha" pitchFamily="34" charset="-79"/>
              <a:cs typeface="Gisha" pitchFamily="34" charset="-79"/>
            </a:endParaRPr>
          </a:p>
          <a:p>
            <a:pPr marL="68580" indent="0" algn="ctr">
              <a:buNone/>
            </a:pPr>
            <a:r>
              <a:rPr lang="en-US" b="1" dirty="0" smtClean="0">
                <a:solidFill>
                  <a:srgbClr val="C00000"/>
                </a:solidFill>
                <a:latin typeface="Gisha" pitchFamily="34" charset="-79"/>
                <a:cs typeface="Gisha" pitchFamily="34" charset="-79"/>
              </a:rPr>
              <a:t>15 L = (0.85) V2</a:t>
            </a:r>
            <a:endParaRPr lang="en-US" b="1" dirty="0">
              <a:solidFill>
                <a:srgbClr val="C00000"/>
              </a:solidFill>
              <a:latin typeface="Gisha" pitchFamily="34" charset="-79"/>
              <a:cs typeface="Gisha" pitchFamily="34" charset="-79"/>
            </a:endParaRPr>
          </a:p>
          <a:p>
            <a:pPr marL="68580" indent="0">
              <a:buNone/>
            </a:pPr>
            <a:endParaRPr lang="en-US" dirty="0"/>
          </a:p>
        </p:txBody>
      </p:sp>
    </p:spTree>
    <p:extLst>
      <p:ext uri="{BB962C8B-B14F-4D97-AF65-F5344CB8AC3E}">
        <p14:creationId xmlns:p14="http://schemas.microsoft.com/office/powerpoint/2010/main" val="28912654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762000"/>
            <a:ext cx="6777317" cy="5070629"/>
          </a:xfrm>
        </p:spPr>
        <p:txBody>
          <a:bodyPr/>
          <a:lstStyle/>
          <a:p>
            <a:pPr marL="68580" indent="0" algn="ctr">
              <a:buNone/>
            </a:pPr>
            <a:endParaRPr lang="en-US" b="1" dirty="0" smtClean="0">
              <a:solidFill>
                <a:srgbClr val="C00000"/>
              </a:solidFill>
            </a:endParaRPr>
          </a:p>
          <a:p>
            <a:pPr marL="68580" indent="0" algn="ctr">
              <a:buNone/>
            </a:pPr>
            <a:endParaRPr lang="en-US" b="1" dirty="0">
              <a:solidFill>
                <a:srgbClr val="C00000"/>
              </a:solidFill>
            </a:endParaRPr>
          </a:p>
          <a:p>
            <a:pPr marL="68580" indent="0" algn="ctr">
              <a:buNone/>
            </a:pPr>
            <a:endParaRPr lang="en-US" b="1" dirty="0" smtClean="0">
              <a:solidFill>
                <a:srgbClr val="C00000"/>
              </a:solidFill>
            </a:endParaRPr>
          </a:p>
          <a:p>
            <a:pPr marL="68580" indent="0" algn="ctr">
              <a:buNone/>
            </a:pPr>
            <a:r>
              <a:rPr lang="en-US" b="1" dirty="0" smtClean="0">
                <a:solidFill>
                  <a:srgbClr val="C00000"/>
                </a:solidFill>
                <a:latin typeface="Gisha" pitchFamily="34" charset="-79"/>
                <a:cs typeface="Gisha" pitchFamily="34" charset="-79"/>
              </a:rPr>
              <a:t>P1V1 </a:t>
            </a:r>
            <a:r>
              <a:rPr lang="en-US" b="1" dirty="0">
                <a:solidFill>
                  <a:srgbClr val="C00000"/>
                </a:solidFill>
                <a:latin typeface="Gisha" pitchFamily="34" charset="-79"/>
                <a:cs typeface="Gisha" pitchFamily="34" charset="-79"/>
              </a:rPr>
              <a:t>= P2V2</a:t>
            </a:r>
          </a:p>
          <a:p>
            <a:pPr marL="68580" indent="0" algn="ctr">
              <a:buNone/>
            </a:pPr>
            <a:r>
              <a:rPr lang="en-US" b="1" dirty="0">
                <a:solidFill>
                  <a:srgbClr val="C00000"/>
                </a:solidFill>
                <a:latin typeface="Gisha" pitchFamily="34" charset="-79"/>
                <a:cs typeface="Gisha" pitchFamily="34" charset="-79"/>
              </a:rPr>
              <a:t>(1.0 </a:t>
            </a:r>
            <a:r>
              <a:rPr lang="en-US" b="1" dirty="0" err="1">
                <a:solidFill>
                  <a:srgbClr val="C00000"/>
                </a:solidFill>
                <a:latin typeface="Gisha" pitchFamily="34" charset="-79"/>
                <a:cs typeface="Gisha" pitchFamily="34" charset="-79"/>
              </a:rPr>
              <a:t>atm</a:t>
            </a:r>
            <a:r>
              <a:rPr lang="en-US" b="1" dirty="0">
                <a:solidFill>
                  <a:srgbClr val="C00000"/>
                </a:solidFill>
                <a:latin typeface="Gisha" pitchFamily="34" charset="-79"/>
                <a:cs typeface="Gisha" pitchFamily="34" charset="-79"/>
              </a:rPr>
              <a:t>) (15 L) = (0.85 </a:t>
            </a:r>
            <a:r>
              <a:rPr lang="en-US" b="1" dirty="0" err="1">
                <a:solidFill>
                  <a:srgbClr val="C00000"/>
                </a:solidFill>
                <a:latin typeface="Gisha" pitchFamily="34" charset="-79"/>
                <a:cs typeface="Gisha" pitchFamily="34" charset="-79"/>
              </a:rPr>
              <a:t>atm</a:t>
            </a:r>
            <a:r>
              <a:rPr lang="en-US" b="1" dirty="0">
                <a:solidFill>
                  <a:srgbClr val="C00000"/>
                </a:solidFill>
                <a:latin typeface="Gisha" pitchFamily="34" charset="-79"/>
                <a:cs typeface="Gisha" pitchFamily="34" charset="-79"/>
              </a:rPr>
              <a:t>) V2</a:t>
            </a:r>
          </a:p>
          <a:p>
            <a:pPr marL="68580" indent="0">
              <a:buNone/>
            </a:pPr>
            <a:endParaRPr lang="en-US" dirty="0">
              <a:latin typeface="Gisha" pitchFamily="34" charset="-79"/>
              <a:cs typeface="Gisha" pitchFamily="34" charset="-79"/>
            </a:endParaRPr>
          </a:p>
          <a:p>
            <a:pPr marL="68580" indent="0" algn="ctr">
              <a:buNone/>
            </a:pPr>
            <a:r>
              <a:rPr lang="en-US" b="1" dirty="0">
                <a:solidFill>
                  <a:srgbClr val="C00000"/>
                </a:solidFill>
                <a:latin typeface="Gisha" pitchFamily="34" charset="-79"/>
                <a:cs typeface="Gisha" pitchFamily="34" charset="-79"/>
              </a:rPr>
              <a:t>15 </a:t>
            </a:r>
            <a:r>
              <a:rPr lang="en-US" b="1" strike="sngStrike" dirty="0" err="1">
                <a:solidFill>
                  <a:srgbClr val="C00000"/>
                </a:solidFill>
                <a:latin typeface="Gisha" pitchFamily="34" charset="-79"/>
                <a:cs typeface="Gisha" pitchFamily="34" charset="-79"/>
              </a:rPr>
              <a:t>atm</a:t>
            </a:r>
            <a:r>
              <a:rPr lang="en-US" b="1" dirty="0">
                <a:solidFill>
                  <a:srgbClr val="C00000"/>
                </a:solidFill>
                <a:latin typeface="Gisha" pitchFamily="34" charset="-79"/>
                <a:cs typeface="Gisha" pitchFamily="34" charset="-79"/>
              </a:rPr>
              <a:t> x L = (0.85 </a:t>
            </a:r>
            <a:r>
              <a:rPr lang="en-US" b="1" strike="sngStrike" dirty="0" err="1">
                <a:solidFill>
                  <a:srgbClr val="C00000"/>
                </a:solidFill>
                <a:latin typeface="Gisha" pitchFamily="34" charset="-79"/>
                <a:cs typeface="Gisha" pitchFamily="34" charset="-79"/>
              </a:rPr>
              <a:t>atm</a:t>
            </a:r>
            <a:r>
              <a:rPr lang="en-US" b="1" dirty="0">
                <a:solidFill>
                  <a:srgbClr val="C00000"/>
                </a:solidFill>
                <a:latin typeface="Gisha" pitchFamily="34" charset="-79"/>
                <a:cs typeface="Gisha" pitchFamily="34" charset="-79"/>
              </a:rPr>
              <a:t>) V2</a:t>
            </a:r>
          </a:p>
          <a:p>
            <a:pPr marL="68580" indent="0" algn="ctr">
              <a:buNone/>
            </a:pPr>
            <a:endParaRPr lang="en-US" b="1" dirty="0">
              <a:solidFill>
                <a:srgbClr val="C00000"/>
              </a:solidFill>
              <a:latin typeface="Gisha" pitchFamily="34" charset="-79"/>
              <a:cs typeface="Gisha" pitchFamily="34" charset="-79"/>
            </a:endParaRPr>
          </a:p>
          <a:p>
            <a:pPr marL="68580" indent="0" algn="ctr">
              <a:buNone/>
            </a:pPr>
            <a:r>
              <a:rPr lang="en-US" b="1" u="sng" dirty="0">
                <a:solidFill>
                  <a:srgbClr val="C00000"/>
                </a:solidFill>
                <a:latin typeface="Gisha" pitchFamily="34" charset="-79"/>
                <a:cs typeface="Gisha" pitchFamily="34" charset="-79"/>
              </a:rPr>
              <a:t>15 L</a:t>
            </a:r>
            <a:r>
              <a:rPr lang="en-US" b="1" dirty="0">
                <a:solidFill>
                  <a:srgbClr val="C00000"/>
                </a:solidFill>
                <a:latin typeface="Gisha" pitchFamily="34" charset="-79"/>
                <a:cs typeface="Gisha" pitchFamily="34" charset="-79"/>
              </a:rPr>
              <a:t> = </a:t>
            </a:r>
            <a:r>
              <a:rPr lang="en-US" b="1" u="sng" strike="sngStrike" dirty="0">
                <a:solidFill>
                  <a:srgbClr val="C00000"/>
                </a:solidFill>
                <a:latin typeface="Gisha" pitchFamily="34" charset="-79"/>
                <a:cs typeface="Gisha" pitchFamily="34" charset="-79"/>
              </a:rPr>
              <a:t>(0.85</a:t>
            </a:r>
            <a:r>
              <a:rPr lang="en-US" b="1" u="sng" dirty="0">
                <a:solidFill>
                  <a:srgbClr val="C00000"/>
                </a:solidFill>
                <a:latin typeface="Gisha" pitchFamily="34" charset="-79"/>
                <a:cs typeface="Gisha" pitchFamily="34" charset="-79"/>
              </a:rPr>
              <a:t>) V2</a:t>
            </a:r>
          </a:p>
          <a:p>
            <a:pPr marL="68580" indent="0">
              <a:buNone/>
            </a:pPr>
            <a:r>
              <a:rPr lang="en-US" dirty="0" smtClean="0">
                <a:latin typeface="Gisha" pitchFamily="34" charset="-79"/>
                <a:cs typeface="Gisha" pitchFamily="34" charset="-79"/>
              </a:rPr>
              <a:t>		</a:t>
            </a:r>
            <a:r>
              <a:rPr lang="en-US" b="1" dirty="0" smtClean="0">
                <a:solidFill>
                  <a:srgbClr val="C00000"/>
                </a:solidFill>
                <a:latin typeface="Gisha" pitchFamily="34" charset="-79"/>
                <a:cs typeface="Gisha" pitchFamily="34" charset="-79"/>
              </a:rPr>
              <a:t>     0.85        </a:t>
            </a:r>
            <a:r>
              <a:rPr lang="en-US" b="1" strike="sngStrike" dirty="0" smtClean="0">
                <a:solidFill>
                  <a:srgbClr val="C00000"/>
                </a:solidFill>
                <a:latin typeface="Gisha" pitchFamily="34" charset="-79"/>
                <a:cs typeface="Gisha" pitchFamily="34" charset="-79"/>
              </a:rPr>
              <a:t>0.85</a:t>
            </a:r>
            <a:endParaRPr lang="en-US" b="1" strike="sngStrike" dirty="0">
              <a:solidFill>
                <a:srgbClr val="C00000"/>
              </a:solidFill>
              <a:latin typeface="Gisha" pitchFamily="34" charset="-79"/>
              <a:cs typeface="Gisha" pitchFamily="34" charset="-79"/>
            </a:endParaRPr>
          </a:p>
        </p:txBody>
      </p:sp>
    </p:spTree>
    <p:extLst>
      <p:ext uri="{BB962C8B-B14F-4D97-AF65-F5344CB8AC3E}">
        <p14:creationId xmlns:p14="http://schemas.microsoft.com/office/powerpoint/2010/main" val="10487411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762000"/>
            <a:ext cx="6777317" cy="5070629"/>
          </a:xfrm>
        </p:spPr>
        <p:txBody>
          <a:bodyPr/>
          <a:lstStyle/>
          <a:p>
            <a:pPr marL="68580" indent="0" algn="ctr">
              <a:buNone/>
            </a:pPr>
            <a:endParaRPr lang="en-US" b="1" dirty="0" smtClean="0">
              <a:solidFill>
                <a:srgbClr val="C00000"/>
              </a:solidFill>
            </a:endParaRPr>
          </a:p>
          <a:p>
            <a:pPr marL="68580" indent="0" algn="ctr">
              <a:buNone/>
            </a:pPr>
            <a:r>
              <a:rPr lang="en-US" b="1" dirty="0" smtClean="0">
                <a:solidFill>
                  <a:srgbClr val="C00000"/>
                </a:solidFill>
                <a:latin typeface="Gisha" pitchFamily="34" charset="-79"/>
                <a:cs typeface="Gisha" pitchFamily="34" charset="-79"/>
              </a:rPr>
              <a:t>P1V1 </a:t>
            </a:r>
            <a:r>
              <a:rPr lang="en-US" b="1" dirty="0">
                <a:solidFill>
                  <a:srgbClr val="C00000"/>
                </a:solidFill>
                <a:latin typeface="Gisha" pitchFamily="34" charset="-79"/>
                <a:cs typeface="Gisha" pitchFamily="34" charset="-79"/>
              </a:rPr>
              <a:t>= P2V2</a:t>
            </a:r>
          </a:p>
          <a:p>
            <a:pPr marL="68580" indent="0" algn="ctr">
              <a:buNone/>
            </a:pPr>
            <a:r>
              <a:rPr lang="en-US" b="1" dirty="0">
                <a:solidFill>
                  <a:srgbClr val="C00000"/>
                </a:solidFill>
                <a:latin typeface="Gisha" pitchFamily="34" charset="-79"/>
                <a:cs typeface="Gisha" pitchFamily="34" charset="-79"/>
              </a:rPr>
              <a:t>(1.0 </a:t>
            </a:r>
            <a:r>
              <a:rPr lang="en-US" b="1" dirty="0" err="1">
                <a:solidFill>
                  <a:srgbClr val="C00000"/>
                </a:solidFill>
                <a:latin typeface="Gisha" pitchFamily="34" charset="-79"/>
                <a:cs typeface="Gisha" pitchFamily="34" charset="-79"/>
              </a:rPr>
              <a:t>atm</a:t>
            </a:r>
            <a:r>
              <a:rPr lang="en-US" b="1" dirty="0">
                <a:solidFill>
                  <a:srgbClr val="C00000"/>
                </a:solidFill>
                <a:latin typeface="Gisha" pitchFamily="34" charset="-79"/>
                <a:cs typeface="Gisha" pitchFamily="34" charset="-79"/>
              </a:rPr>
              <a:t>) (15 L) = (0.85 </a:t>
            </a:r>
            <a:r>
              <a:rPr lang="en-US" b="1" dirty="0" err="1">
                <a:solidFill>
                  <a:srgbClr val="C00000"/>
                </a:solidFill>
                <a:latin typeface="Gisha" pitchFamily="34" charset="-79"/>
                <a:cs typeface="Gisha" pitchFamily="34" charset="-79"/>
              </a:rPr>
              <a:t>atm</a:t>
            </a:r>
            <a:r>
              <a:rPr lang="en-US" b="1" dirty="0">
                <a:solidFill>
                  <a:srgbClr val="C00000"/>
                </a:solidFill>
                <a:latin typeface="Gisha" pitchFamily="34" charset="-79"/>
                <a:cs typeface="Gisha" pitchFamily="34" charset="-79"/>
              </a:rPr>
              <a:t>) V2</a:t>
            </a:r>
          </a:p>
          <a:p>
            <a:pPr marL="68580" indent="0">
              <a:buNone/>
            </a:pPr>
            <a:endParaRPr lang="en-US" dirty="0">
              <a:latin typeface="Gisha" pitchFamily="34" charset="-79"/>
              <a:cs typeface="Gisha" pitchFamily="34" charset="-79"/>
            </a:endParaRPr>
          </a:p>
          <a:p>
            <a:pPr marL="68580" indent="0" algn="ctr">
              <a:buNone/>
            </a:pPr>
            <a:r>
              <a:rPr lang="en-US" b="1" dirty="0">
                <a:solidFill>
                  <a:srgbClr val="C00000"/>
                </a:solidFill>
                <a:latin typeface="Gisha" pitchFamily="34" charset="-79"/>
                <a:cs typeface="Gisha" pitchFamily="34" charset="-79"/>
              </a:rPr>
              <a:t>15 </a:t>
            </a:r>
            <a:r>
              <a:rPr lang="en-US" b="1" strike="sngStrike" dirty="0" err="1">
                <a:solidFill>
                  <a:srgbClr val="C00000"/>
                </a:solidFill>
                <a:latin typeface="Gisha" pitchFamily="34" charset="-79"/>
                <a:cs typeface="Gisha" pitchFamily="34" charset="-79"/>
              </a:rPr>
              <a:t>atm</a:t>
            </a:r>
            <a:r>
              <a:rPr lang="en-US" b="1" dirty="0">
                <a:solidFill>
                  <a:srgbClr val="C00000"/>
                </a:solidFill>
                <a:latin typeface="Gisha" pitchFamily="34" charset="-79"/>
                <a:cs typeface="Gisha" pitchFamily="34" charset="-79"/>
              </a:rPr>
              <a:t> x L = (0.85 </a:t>
            </a:r>
            <a:r>
              <a:rPr lang="en-US" b="1" strike="sngStrike" dirty="0" err="1">
                <a:solidFill>
                  <a:srgbClr val="C00000"/>
                </a:solidFill>
                <a:latin typeface="Gisha" pitchFamily="34" charset="-79"/>
                <a:cs typeface="Gisha" pitchFamily="34" charset="-79"/>
              </a:rPr>
              <a:t>atm</a:t>
            </a:r>
            <a:r>
              <a:rPr lang="en-US" b="1" dirty="0">
                <a:solidFill>
                  <a:srgbClr val="C00000"/>
                </a:solidFill>
                <a:latin typeface="Gisha" pitchFamily="34" charset="-79"/>
                <a:cs typeface="Gisha" pitchFamily="34" charset="-79"/>
              </a:rPr>
              <a:t>) V2</a:t>
            </a:r>
          </a:p>
          <a:p>
            <a:pPr marL="68580" indent="0" algn="ctr">
              <a:buNone/>
            </a:pPr>
            <a:endParaRPr lang="en-US" b="1" dirty="0">
              <a:solidFill>
                <a:srgbClr val="C00000"/>
              </a:solidFill>
              <a:latin typeface="Gisha" pitchFamily="34" charset="-79"/>
              <a:cs typeface="Gisha" pitchFamily="34" charset="-79"/>
            </a:endParaRPr>
          </a:p>
          <a:p>
            <a:pPr marL="68580" indent="0" algn="ctr">
              <a:buNone/>
            </a:pPr>
            <a:r>
              <a:rPr lang="en-US" b="1" u="sng" dirty="0">
                <a:solidFill>
                  <a:srgbClr val="C00000"/>
                </a:solidFill>
                <a:latin typeface="Gisha" pitchFamily="34" charset="-79"/>
                <a:cs typeface="Gisha" pitchFamily="34" charset="-79"/>
              </a:rPr>
              <a:t>15 L</a:t>
            </a:r>
            <a:r>
              <a:rPr lang="en-US" b="1" dirty="0">
                <a:solidFill>
                  <a:srgbClr val="C00000"/>
                </a:solidFill>
                <a:latin typeface="Gisha" pitchFamily="34" charset="-79"/>
                <a:cs typeface="Gisha" pitchFamily="34" charset="-79"/>
              </a:rPr>
              <a:t> = </a:t>
            </a:r>
            <a:r>
              <a:rPr lang="en-US" b="1" u="sng" strike="sngStrike" dirty="0">
                <a:solidFill>
                  <a:srgbClr val="C00000"/>
                </a:solidFill>
                <a:latin typeface="Gisha" pitchFamily="34" charset="-79"/>
                <a:cs typeface="Gisha" pitchFamily="34" charset="-79"/>
              </a:rPr>
              <a:t>(0.85</a:t>
            </a:r>
            <a:r>
              <a:rPr lang="en-US" b="1" u="sng" dirty="0">
                <a:solidFill>
                  <a:srgbClr val="C00000"/>
                </a:solidFill>
                <a:latin typeface="Gisha" pitchFamily="34" charset="-79"/>
                <a:cs typeface="Gisha" pitchFamily="34" charset="-79"/>
              </a:rPr>
              <a:t>) V2</a:t>
            </a:r>
          </a:p>
          <a:p>
            <a:pPr marL="68580" indent="0">
              <a:buNone/>
            </a:pPr>
            <a:r>
              <a:rPr lang="en-US" dirty="0">
                <a:latin typeface="Gisha" pitchFamily="34" charset="-79"/>
                <a:cs typeface="Gisha" pitchFamily="34" charset="-79"/>
              </a:rPr>
              <a:t>		</a:t>
            </a:r>
            <a:r>
              <a:rPr lang="en-US" b="1" dirty="0">
                <a:solidFill>
                  <a:srgbClr val="C00000"/>
                </a:solidFill>
                <a:latin typeface="Gisha" pitchFamily="34" charset="-79"/>
                <a:cs typeface="Gisha" pitchFamily="34" charset="-79"/>
              </a:rPr>
              <a:t>     0.85        </a:t>
            </a:r>
            <a:r>
              <a:rPr lang="en-US" b="1" strike="sngStrike" dirty="0" smtClean="0">
                <a:solidFill>
                  <a:srgbClr val="C00000"/>
                </a:solidFill>
                <a:latin typeface="Gisha" pitchFamily="34" charset="-79"/>
                <a:cs typeface="Gisha" pitchFamily="34" charset="-79"/>
              </a:rPr>
              <a:t>0.85</a:t>
            </a:r>
          </a:p>
          <a:p>
            <a:pPr marL="68580" indent="0">
              <a:buNone/>
            </a:pPr>
            <a:endParaRPr lang="en-US" b="1" strike="sngStrike" dirty="0">
              <a:solidFill>
                <a:srgbClr val="C00000"/>
              </a:solidFill>
              <a:latin typeface="Gisha" pitchFamily="34" charset="-79"/>
              <a:cs typeface="Gisha" pitchFamily="34" charset="-79"/>
            </a:endParaRPr>
          </a:p>
          <a:p>
            <a:pPr marL="68580" indent="0" algn="ctr">
              <a:buNone/>
            </a:pPr>
            <a:r>
              <a:rPr lang="en-US" sz="3600" b="1" dirty="0" smtClean="0">
                <a:solidFill>
                  <a:srgbClr val="C00000"/>
                </a:solidFill>
                <a:latin typeface="Gisha" pitchFamily="34" charset="-79"/>
                <a:cs typeface="Gisha" pitchFamily="34" charset="-79"/>
              </a:rPr>
              <a:t>17.64 = V2</a:t>
            </a:r>
            <a:endParaRPr lang="en-US" sz="3600" b="1" dirty="0">
              <a:solidFill>
                <a:srgbClr val="C00000"/>
              </a:solidFill>
              <a:latin typeface="Gisha" pitchFamily="34" charset="-79"/>
              <a:cs typeface="Gisha" pitchFamily="34" charset="-79"/>
            </a:endParaRPr>
          </a:p>
          <a:p>
            <a:pPr marL="68580" indent="0">
              <a:buNone/>
            </a:pPr>
            <a:endParaRPr lang="en-US" dirty="0"/>
          </a:p>
        </p:txBody>
      </p:sp>
      <p:sp>
        <p:nvSpPr>
          <p:cNvPr id="4" name="Rectangle 3"/>
          <p:cNvSpPr/>
          <p:nvPr/>
        </p:nvSpPr>
        <p:spPr>
          <a:xfrm>
            <a:off x="3200400" y="4724400"/>
            <a:ext cx="2667000" cy="609600"/>
          </a:xfrm>
          <a:prstGeom prst="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C00000"/>
                </a:solidFill>
              </a:rPr>
              <a:t> L </a:t>
            </a:r>
            <a:endParaRPr lang="en-US" sz="3600" b="1" dirty="0">
              <a:solidFill>
                <a:srgbClr val="C00000"/>
              </a:solidFill>
            </a:endParaRPr>
          </a:p>
        </p:txBody>
      </p:sp>
    </p:spTree>
    <p:extLst>
      <p:ext uri="{BB962C8B-B14F-4D97-AF65-F5344CB8AC3E}">
        <p14:creationId xmlns:p14="http://schemas.microsoft.com/office/powerpoint/2010/main" val="22234376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bg2"/>
                </a:solidFill>
                <a:latin typeface="Gisha" pitchFamily="34" charset="-79"/>
                <a:cs typeface="Gisha" pitchFamily="34" charset="-79"/>
              </a:rPr>
              <a:t>Now, work the rest on your own…</a:t>
            </a:r>
            <a:endParaRPr lang="en-US" dirty="0">
              <a:solidFill>
                <a:schemeClr val="bg2"/>
              </a:solidFill>
              <a:latin typeface="Gisha" pitchFamily="34" charset="-79"/>
              <a:cs typeface="Gisha" pitchFamily="34" charset="-79"/>
            </a:endParaRPr>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l="10260" r="10260"/>
          <a:stretch>
            <a:fillRect/>
          </a:stretch>
        </p:blipFill>
        <p:spPr/>
      </p:pic>
    </p:spTree>
    <p:extLst>
      <p:ext uri="{BB962C8B-B14F-4D97-AF65-F5344CB8AC3E}">
        <p14:creationId xmlns:p14="http://schemas.microsoft.com/office/powerpoint/2010/main" val="41893278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b="1" dirty="0" smtClean="0">
                <a:solidFill>
                  <a:schemeClr val="bg2">
                    <a:lumMod val="75000"/>
                  </a:schemeClr>
                </a:solidFill>
                <a:latin typeface="Gisha" pitchFamily="34" charset="-79"/>
                <a:cs typeface="Gisha" pitchFamily="34" charset="-79"/>
              </a:rPr>
              <a:t>Charles's Gas Law</a:t>
            </a:r>
            <a:endParaRPr lang="en-US" sz="4800" b="1" dirty="0">
              <a:solidFill>
                <a:schemeClr val="bg2">
                  <a:lumMod val="75000"/>
                </a:schemeClr>
              </a:solidFill>
              <a:latin typeface="Gisha" pitchFamily="34" charset="-79"/>
              <a:cs typeface="Gisha" pitchFamily="34" charset="-79"/>
            </a:endParaRP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176849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bg2"/>
                </a:solidFill>
                <a:latin typeface="Gisha" pitchFamily="34" charset="-79"/>
                <a:cs typeface="Gisha" pitchFamily="34" charset="-79"/>
              </a:rPr>
              <a:t>Definitions…</a:t>
            </a:r>
            <a:endParaRPr lang="en-US" sz="4800" b="1" dirty="0">
              <a:solidFill>
                <a:schemeClr val="bg2"/>
              </a:solidFill>
              <a:latin typeface="Gisha" pitchFamily="34" charset="-79"/>
              <a:cs typeface="Gisha" pitchFamily="34" charset="-79"/>
            </a:endParaRPr>
          </a:p>
        </p:txBody>
      </p:sp>
      <p:sp>
        <p:nvSpPr>
          <p:cNvPr id="3" name="Content Placeholder 2"/>
          <p:cNvSpPr>
            <a:spLocks noGrp="1"/>
          </p:cNvSpPr>
          <p:nvPr>
            <p:ph idx="1"/>
          </p:nvPr>
        </p:nvSpPr>
        <p:spPr/>
        <p:txBody>
          <a:bodyPr>
            <a:noAutofit/>
          </a:bodyPr>
          <a:lstStyle/>
          <a:p>
            <a:r>
              <a:rPr lang="en-US" sz="2800" b="1" u="sng" dirty="0" smtClean="0">
                <a:solidFill>
                  <a:schemeClr val="bg2"/>
                </a:solidFill>
                <a:latin typeface="Gisha" pitchFamily="34" charset="-79"/>
                <a:cs typeface="Gisha" pitchFamily="34" charset="-79"/>
              </a:rPr>
              <a:t>Kinetic Molecular Theory </a:t>
            </a:r>
            <a:r>
              <a:rPr lang="en-US" b="1" dirty="0" smtClean="0">
                <a:solidFill>
                  <a:schemeClr val="bg2"/>
                </a:solidFill>
                <a:latin typeface="Gisha" pitchFamily="34" charset="-79"/>
                <a:cs typeface="Gisha" pitchFamily="34" charset="-79"/>
              </a:rPr>
              <a:t>– states that gas molecules are always in constant motion and bump into each other without loss of overall kinetic energy.</a:t>
            </a:r>
          </a:p>
          <a:p>
            <a:pPr lvl="1"/>
            <a:r>
              <a:rPr lang="en-US" sz="2400" b="1" dirty="0" smtClean="0">
                <a:solidFill>
                  <a:schemeClr val="bg2"/>
                </a:solidFill>
                <a:latin typeface="Gisha" pitchFamily="34" charset="-79"/>
                <a:cs typeface="Gisha" pitchFamily="34" charset="-79"/>
              </a:rPr>
              <a:t>This theory explains the visual properties measured by the eye and is used to understand and explain the gas laws.</a:t>
            </a:r>
            <a:endParaRPr lang="en-US" sz="24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38358582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734424" y="685800"/>
            <a:ext cx="3300984" cy="533400"/>
          </a:xfrm>
        </p:spPr>
        <p:txBody>
          <a:bodyPr/>
          <a:lstStyle/>
          <a:p>
            <a:pPr algn="ctr"/>
            <a:r>
              <a:rPr lang="en-US" b="1" dirty="0" smtClean="0">
                <a:solidFill>
                  <a:schemeClr val="bg2"/>
                </a:solidFill>
                <a:latin typeface="Gisha" pitchFamily="34" charset="-79"/>
                <a:cs typeface="Gisha" pitchFamily="34" charset="-79"/>
              </a:rPr>
              <a:t>Robert Boyle</a:t>
            </a:r>
            <a:endParaRPr lang="en-US" b="1" dirty="0">
              <a:solidFill>
                <a:schemeClr val="bg2"/>
              </a:solidFill>
              <a:latin typeface="Gisha" pitchFamily="34" charset="-79"/>
              <a:cs typeface="Gisha" pitchFamily="34" charset="-79"/>
            </a:endParaRPr>
          </a:p>
        </p:txBody>
      </p:sp>
      <p:pic>
        <p:nvPicPr>
          <p:cNvPr id="5" name="Content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6220" r="6220"/>
          <a:stretch>
            <a:fillRect/>
          </a:stretch>
        </p:blipFill>
        <p:spPr/>
      </p:pic>
      <p:sp>
        <p:nvSpPr>
          <p:cNvPr id="6" name="Text Placeholder 5"/>
          <p:cNvSpPr>
            <a:spLocks noGrp="1"/>
          </p:cNvSpPr>
          <p:nvPr>
            <p:ph type="body" sz="half" idx="2"/>
          </p:nvPr>
        </p:nvSpPr>
        <p:spPr>
          <a:xfrm>
            <a:off x="4734630" y="1295400"/>
            <a:ext cx="3300573" cy="4357249"/>
          </a:xfrm>
        </p:spPr>
        <p:txBody>
          <a:bodyPr/>
          <a:lstStyle/>
          <a:p>
            <a:pPr marL="285750" indent="-285750">
              <a:buFont typeface="Wingdings" pitchFamily="2" charset="2"/>
              <a:buChar char="v"/>
            </a:pPr>
            <a:r>
              <a:rPr lang="en-US" sz="2800" dirty="0" smtClean="0">
                <a:solidFill>
                  <a:schemeClr val="bg2"/>
                </a:solidFill>
                <a:latin typeface="Gisha" pitchFamily="34" charset="-79"/>
                <a:cs typeface="Gisha" pitchFamily="34" charset="-79"/>
              </a:rPr>
              <a:t>Studied the relationship between pressure and volume.</a:t>
            </a:r>
          </a:p>
          <a:p>
            <a:pPr marL="285750" indent="-285750">
              <a:buFont typeface="Wingdings" pitchFamily="2" charset="2"/>
              <a:buChar char="v"/>
            </a:pPr>
            <a:r>
              <a:rPr lang="en-US" sz="2800" dirty="0" smtClean="0">
                <a:solidFill>
                  <a:schemeClr val="bg2"/>
                </a:solidFill>
                <a:latin typeface="Gisha" pitchFamily="34" charset="-79"/>
                <a:cs typeface="Gisha" pitchFamily="34" charset="-79"/>
              </a:rPr>
              <a:t>He discovered they were inversely proportional.</a:t>
            </a:r>
          </a:p>
          <a:p>
            <a:pPr marL="285750" indent="-285750">
              <a:buFont typeface="Wingdings" pitchFamily="2" charset="2"/>
              <a:buChar char="v"/>
            </a:pPr>
            <a:endParaRPr lang="en-US" dirty="0"/>
          </a:p>
        </p:txBody>
      </p:sp>
    </p:spTree>
    <p:extLst>
      <p:ext uri="{BB962C8B-B14F-4D97-AF65-F5344CB8AC3E}">
        <p14:creationId xmlns:p14="http://schemas.microsoft.com/office/powerpoint/2010/main" val="10273684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800600" y="762000"/>
            <a:ext cx="3300984" cy="1066800"/>
          </a:xfrm>
        </p:spPr>
        <p:txBody>
          <a:bodyPr>
            <a:normAutofit/>
          </a:bodyPr>
          <a:lstStyle/>
          <a:p>
            <a:r>
              <a:rPr lang="en-US" sz="3200" b="1" dirty="0" smtClean="0">
                <a:solidFill>
                  <a:schemeClr val="bg2"/>
                </a:solidFill>
                <a:latin typeface="Gisha" pitchFamily="34" charset="-79"/>
                <a:cs typeface="Gisha" pitchFamily="34" charset="-79"/>
              </a:rPr>
              <a:t>Jacques Charles</a:t>
            </a:r>
            <a:r>
              <a:rPr lang="en-US" dirty="0" smtClean="0">
                <a:solidFill>
                  <a:schemeClr val="bg2"/>
                </a:solidFill>
                <a:latin typeface="Gisha" pitchFamily="34" charset="-79"/>
                <a:cs typeface="Gisha" pitchFamily="34" charset="-79"/>
              </a:rPr>
              <a:t/>
            </a:r>
            <a:br>
              <a:rPr lang="en-US" dirty="0" smtClean="0">
                <a:solidFill>
                  <a:schemeClr val="bg2"/>
                </a:solidFill>
                <a:latin typeface="Gisha" pitchFamily="34" charset="-79"/>
                <a:cs typeface="Gisha" pitchFamily="34" charset="-79"/>
              </a:rPr>
            </a:br>
            <a:endParaRPr lang="en-US" dirty="0">
              <a:solidFill>
                <a:schemeClr val="bg2"/>
              </a:solidFill>
              <a:latin typeface="Gisha" pitchFamily="34" charset="-79"/>
              <a:cs typeface="Gisha" pitchFamily="34" charset="-79"/>
            </a:endParaRPr>
          </a:p>
        </p:txBody>
      </p:sp>
      <p:pic>
        <p:nvPicPr>
          <p:cNvPr id="5" name="Content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7964" r="7964"/>
          <a:stretch>
            <a:fillRect/>
          </a:stretch>
        </p:blipFill>
        <p:spPr/>
      </p:pic>
      <p:sp>
        <p:nvSpPr>
          <p:cNvPr id="7" name="Text Placeholder 6"/>
          <p:cNvSpPr>
            <a:spLocks noGrp="1"/>
          </p:cNvSpPr>
          <p:nvPr>
            <p:ph type="body" sz="half" idx="2"/>
          </p:nvPr>
        </p:nvSpPr>
        <p:spPr>
          <a:xfrm>
            <a:off x="4724400" y="1524000"/>
            <a:ext cx="3300573" cy="3505200"/>
          </a:xfrm>
        </p:spPr>
        <p:txBody>
          <a:bodyPr>
            <a:noAutofit/>
          </a:bodyPr>
          <a:lstStyle/>
          <a:p>
            <a:pPr marL="285750" indent="-285750">
              <a:buFont typeface="Wingdings" pitchFamily="2" charset="2"/>
              <a:buChar char="v"/>
            </a:pPr>
            <a:r>
              <a:rPr lang="en-US" sz="2400" b="1" dirty="0" smtClean="0">
                <a:solidFill>
                  <a:schemeClr val="bg2"/>
                </a:solidFill>
                <a:latin typeface="Gisha" pitchFamily="34" charset="-79"/>
                <a:cs typeface="Gisha" pitchFamily="34" charset="-79"/>
              </a:rPr>
              <a:t>French chemist</a:t>
            </a:r>
          </a:p>
          <a:p>
            <a:pPr marL="285750" indent="-285750">
              <a:buFont typeface="Wingdings" pitchFamily="2" charset="2"/>
              <a:buChar char="v"/>
            </a:pPr>
            <a:r>
              <a:rPr lang="en-US" sz="2400" b="1" dirty="0" smtClean="0">
                <a:solidFill>
                  <a:schemeClr val="bg2"/>
                </a:solidFill>
                <a:latin typeface="Gisha" pitchFamily="34" charset="-79"/>
                <a:cs typeface="Gisha" pitchFamily="34" charset="-79"/>
              </a:rPr>
              <a:t>Isolated the element Boron</a:t>
            </a:r>
          </a:p>
          <a:p>
            <a:pPr marL="285750" indent="-285750">
              <a:buFont typeface="Wingdings" pitchFamily="2" charset="2"/>
              <a:buChar char="v"/>
            </a:pPr>
            <a:r>
              <a:rPr lang="en-US" sz="2400" b="1" dirty="0" smtClean="0">
                <a:solidFill>
                  <a:schemeClr val="bg2"/>
                </a:solidFill>
                <a:latin typeface="Gisha" pitchFamily="34" charset="-79"/>
                <a:cs typeface="Gisha" pitchFamily="34" charset="-79"/>
              </a:rPr>
              <a:t>Studied and discovered the relationship between the temperature and volume of gases.</a:t>
            </a:r>
            <a:endParaRPr lang="en-US" sz="24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23238482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Placeholder 1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27" y="1981200"/>
            <a:ext cx="4849091" cy="3226850"/>
          </a:xfrm>
        </p:spPr>
      </p:pic>
      <p:sp>
        <p:nvSpPr>
          <p:cNvPr id="2" name="Title 1"/>
          <p:cNvSpPr>
            <a:spLocks noGrp="1"/>
          </p:cNvSpPr>
          <p:nvPr>
            <p:ph type="title"/>
          </p:nvPr>
        </p:nvSpPr>
        <p:spPr>
          <a:xfrm>
            <a:off x="4724400" y="990600"/>
            <a:ext cx="3304572" cy="914400"/>
          </a:xfrm>
        </p:spPr>
        <p:txBody>
          <a:bodyPr>
            <a:noAutofit/>
          </a:bodyPr>
          <a:lstStyle/>
          <a:p>
            <a:r>
              <a:rPr lang="en-US" b="1" dirty="0" smtClean="0">
                <a:solidFill>
                  <a:schemeClr val="bg2"/>
                </a:solidFill>
                <a:latin typeface="Gisha" pitchFamily="34" charset="-79"/>
                <a:cs typeface="Gisha" pitchFamily="34" charset="-79"/>
              </a:rPr>
              <a:t>What does Charles's Law tell us?</a:t>
            </a:r>
            <a:endParaRPr lang="en-US" b="1" dirty="0">
              <a:solidFill>
                <a:schemeClr val="bg2"/>
              </a:solidFill>
              <a:latin typeface="Gisha" pitchFamily="34" charset="-79"/>
              <a:cs typeface="Gisha" pitchFamily="34" charset="-79"/>
            </a:endParaRPr>
          </a:p>
        </p:txBody>
      </p:sp>
      <p:sp>
        <p:nvSpPr>
          <p:cNvPr id="4" name="Text Placeholder 3"/>
          <p:cNvSpPr>
            <a:spLocks noGrp="1"/>
          </p:cNvSpPr>
          <p:nvPr>
            <p:ph type="body" sz="half" idx="2"/>
          </p:nvPr>
        </p:nvSpPr>
        <p:spPr>
          <a:xfrm>
            <a:off x="4736592" y="2133600"/>
            <a:ext cx="3298784" cy="2286000"/>
          </a:xfrm>
        </p:spPr>
        <p:txBody>
          <a:bodyPr/>
          <a:lstStyle/>
          <a:p>
            <a:pPr marL="285750" indent="-285750">
              <a:buFont typeface="Wingdings" pitchFamily="2" charset="2"/>
              <a:buChar char="v"/>
            </a:pPr>
            <a:r>
              <a:rPr lang="en-US" sz="2400" dirty="0" smtClean="0">
                <a:solidFill>
                  <a:schemeClr val="bg2"/>
                </a:solidFill>
                <a:latin typeface="Gisha" pitchFamily="34" charset="-79"/>
                <a:cs typeface="Gisha" pitchFamily="34" charset="-79"/>
              </a:rPr>
              <a:t>When there is no change in pressure or the amount of gas, volume and temperature are directly related.</a:t>
            </a:r>
          </a:p>
          <a:p>
            <a:pPr marL="285750" indent="-285750">
              <a:buFont typeface="Wingdings" pitchFamily="2" charset="2"/>
              <a:buChar char="v"/>
            </a:pPr>
            <a:endParaRPr lang="en-US" dirty="0" smtClean="0">
              <a:solidFill>
                <a:schemeClr val="bg2"/>
              </a:solidFill>
            </a:endParaRPr>
          </a:p>
          <a:p>
            <a:pPr marL="285750" indent="-285750">
              <a:buFont typeface="Wingdings" pitchFamily="2" charset="2"/>
              <a:buChar char="v"/>
            </a:pPr>
            <a:endParaRPr lang="en-US" dirty="0" smtClean="0">
              <a:solidFill>
                <a:schemeClr val="bg2"/>
              </a:solidFill>
            </a:endParaRPr>
          </a:p>
          <a:p>
            <a:pPr marL="285750" indent="-285750">
              <a:buFont typeface="Wingdings" pitchFamily="2" charset="2"/>
              <a:buChar char="v"/>
            </a:pPr>
            <a:endParaRPr lang="en-US" dirty="0">
              <a:solidFill>
                <a:schemeClr val="bg2"/>
              </a:solidFill>
            </a:endParaRP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600" y="4446430"/>
            <a:ext cx="3341688" cy="2259169"/>
          </a:xfrm>
          <a:prstGeom prst="rect">
            <a:avLst/>
          </a:prstGeom>
        </p:spPr>
      </p:pic>
    </p:spTree>
    <p:extLst>
      <p:ext uri="{BB962C8B-B14F-4D97-AF65-F5344CB8AC3E}">
        <p14:creationId xmlns:p14="http://schemas.microsoft.com/office/powerpoint/2010/main" val="332783600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42416" y="838200"/>
            <a:ext cx="3419856" cy="4968240"/>
          </a:xfrm>
        </p:spPr>
        <p:txBody>
          <a:bodyPr/>
          <a:lstStyle/>
          <a:p>
            <a:pPr marL="68580" indent="0">
              <a:buNone/>
            </a:pPr>
            <a:endParaRPr lang="en-US" dirty="0" smtClean="0"/>
          </a:p>
          <a:p>
            <a:pPr marL="68580" indent="0">
              <a:buNone/>
            </a:pPr>
            <a:endParaRPr lang="en-US" sz="3600" b="1" dirty="0" smtClean="0">
              <a:solidFill>
                <a:schemeClr val="bg2"/>
              </a:solidFill>
            </a:endParaRPr>
          </a:p>
          <a:p>
            <a:pPr marL="68580" indent="0">
              <a:buNone/>
            </a:pPr>
            <a:endParaRPr lang="en-US" sz="3600" b="1" dirty="0">
              <a:solidFill>
                <a:schemeClr val="bg2"/>
              </a:solidFill>
            </a:endParaRPr>
          </a:p>
          <a:p>
            <a:pPr marL="68580" indent="0">
              <a:buNone/>
            </a:pPr>
            <a:endParaRPr lang="en-US" sz="3600" b="1" dirty="0" smtClean="0">
              <a:solidFill>
                <a:schemeClr val="bg2"/>
              </a:solidFill>
            </a:endParaRPr>
          </a:p>
          <a:p>
            <a:pPr marL="68580" indent="0">
              <a:buNone/>
            </a:pPr>
            <a:endParaRPr lang="en-US" sz="3600" b="1" dirty="0">
              <a:solidFill>
                <a:schemeClr val="bg2"/>
              </a:solidFill>
            </a:endParaRPr>
          </a:p>
          <a:p>
            <a:pPr marL="68580" indent="0">
              <a:buNone/>
            </a:pPr>
            <a:r>
              <a:rPr lang="en-US" sz="3200" b="1" dirty="0" smtClean="0">
                <a:solidFill>
                  <a:schemeClr val="bg2"/>
                </a:solidFill>
                <a:latin typeface="Gisha" pitchFamily="34" charset="-79"/>
                <a:cs typeface="Gisha" pitchFamily="34" charset="-79"/>
              </a:rPr>
              <a:t>V1/T1 = V2/T2</a:t>
            </a:r>
            <a:endParaRPr lang="en-US" sz="3200" b="1" dirty="0">
              <a:solidFill>
                <a:schemeClr val="bg2"/>
              </a:solidFill>
              <a:latin typeface="Gisha" pitchFamily="34" charset="-79"/>
              <a:cs typeface="Gisha" pitchFamily="34" charset="-79"/>
            </a:endParaRPr>
          </a:p>
        </p:txBody>
      </p:sp>
      <p:sp>
        <p:nvSpPr>
          <p:cNvPr id="5" name="Flowchart: Alternate Process 4"/>
          <p:cNvSpPr/>
          <p:nvPr/>
        </p:nvSpPr>
        <p:spPr>
          <a:xfrm>
            <a:off x="1066800" y="1219200"/>
            <a:ext cx="3352800" cy="1940957"/>
          </a:xfrm>
          <a:prstGeom prst="flowChartAlternateProcess">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glow rad="139700">
                    <a:schemeClr val="accent2">
                      <a:satMod val="175000"/>
                      <a:alpha val="40000"/>
                    </a:schemeClr>
                  </a:glow>
                  <a:outerShdw blurRad="41275" dist="20320" dir="1800000" algn="tl" rotWithShape="0">
                    <a:srgbClr val="000000">
                      <a:alpha val="40000"/>
                    </a:srgbClr>
                  </a:outerShdw>
                </a:effectLst>
              </a:rPr>
              <a:t>Charles's</a:t>
            </a:r>
            <a:r>
              <a:rPr lang="en-US"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139700">
                    <a:schemeClr val="accent2">
                      <a:satMod val="175000"/>
                      <a:alpha val="40000"/>
                    </a:schemeClr>
                  </a:glow>
                </a:effectLst>
              </a:rPr>
              <a:t> </a:t>
            </a:r>
            <a:r>
              <a:rPr lang="en-US" sz="5400" b="1" dirty="0" smtClean="0">
                <a:ln w="12700">
                  <a:solidFill>
                    <a:schemeClr val="tx2">
                      <a:satMod val="155000"/>
                    </a:schemeClr>
                  </a:solidFill>
                  <a:prstDash val="solid"/>
                </a:ln>
                <a:solidFill>
                  <a:schemeClr val="bg2">
                    <a:tint val="85000"/>
                    <a:satMod val="155000"/>
                  </a:schemeClr>
                </a:solidFill>
                <a:effectLst>
                  <a:glow rad="139700">
                    <a:schemeClr val="accent2">
                      <a:satMod val="175000"/>
                      <a:alpha val="40000"/>
                    </a:schemeClr>
                  </a:glow>
                  <a:outerShdw blurRad="41275" dist="20320" dir="1800000" algn="tl" rotWithShape="0">
                    <a:srgbClr val="000000">
                      <a:alpha val="40000"/>
                    </a:srgbClr>
                  </a:outerShdw>
                </a:effectLst>
              </a:rPr>
              <a:t>Law</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139700">
                  <a:schemeClr val="accent2">
                    <a:satMod val="175000"/>
                    <a:alpha val="40000"/>
                  </a:schemeClr>
                </a:glow>
                <a:outerShdw blurRad="41275" dist="20320" dir="1800000" algn="tl" rotWithShape="0">
                  <a:srgbClr val="000000">
                    <a:alpha val="40000"/>
                  </a:srgbClr>
                </a:outerShdw>
              </a:effectLst>
            </a:endParaRPr>
          </a:p>
        </p:txBody>
      </p:sp>
      <p:sp>
        <p:nvSpPr>
          <p:cNvPr id="4" name="Content Placeholder 3"/>
          <p:cNvSpPr>
            <a:spLocks noGrp="1"/>
          </p:cNvSpPr>
          <p:nvPr>
            <p:ph sz="quarter" idx="14"/>
          </p:nvPr>
        </p:nvSpPr>
        <p:spPr>
          <a:xfrm>
            <a:off x="4419600" y="838200"/>
            <a:ext cx="3886200" cy="4968239"/>
          </a:xfrm>
        </p:spPr>
        <p:txBody>
          <a:bodyPr/>
          <a:lstStyle/>
          <a:p>
            <a:pPr marL="68580" indent="0">
              <a:buNone/>
            </a:pPr>
            <a:r>
              <a:rPr lang="en-US" sz="2800" b="1" dirty="0" smtClean="0">
                <a:solidFill>
                  <a:schemeClr val="bg2"/>
                </a:solidFill>
                <a:latin typeface="Gisha" pitchFamily="34" charset="-79"/>
                <a:cs typeface="Gisha" pitchFamily="34" charset="-79"/>
              </a:rPr>
              <a:t>What do the variables represent?</a:t>
            </a:r>
          </a:p>
          <a:p>
            <a:pPr marL="68580" indent="0">
              <a:buNone/>
            </a:pPr>
            <a:endParaRPr lang="en-US" sz="2800" b="1" dirty="0" smtClean="0">
              <a:solidFill>
                <a:schemeClr val="bg2"/>
              </a:solidFill>
            </a:endParaRPr>
          </a:p>
          <a:p>
            <a:pPr marL="68580" indent="0">
              <a:buNone/>
            </a:pPr>
            <a:r>
              <a:rPr lang="en-US" b="1" dirty="0" smtClean="0">
                <a:solidFill>
                  <a:schemeClr val="bg2"/>
                </a:solidFill>
                <a:latin typeface="Gisha" pitchFamily="34" charset="-79"/>
                <a:cs typeface="Gisha" pitchFamily="34" charset="-79"/>
              </a:rPr>
              <a:t>V1 = initial volume</a:t>
            </a:r>
          </a:p>
          <a:p>
            <a:pPr marL="68580" indent="0">
              <a:buNone/>
            </a:pPr>
            <a:r>
              <a:rPr lang="en-US" b="1" dirty="0" smtClean="0">
                <a:solidFill>
                  <a:schemeClr val="bg2"/>
                </a:solidFill>
                <a:latin typeface="Gisha" pitchFamily="34" charset="-79"/>
                <a:cs typeface="Gisha" pitchFamily="34" charset="-79"/>
              </a:rPr>
              <a:t>T1 = initial absolute temperature in Kelvin</a:t>
            </a:r>
          </a:p>
          <a:p>
            <a:pPr marL="68580" indent="0">
              <a:buNone/>
            </a:pPr>
            <a:r>
              <a:rPr lang="en-US" b="1" dirty="0" smtClean="0">
                <a:solidFill>
                  <a:schemeClr val="bg2"/>
                </a:solidFill>
                <a:latin typeface="Gisha" pitchFamily="34" charset="-79"/>
                <a:cs typeface="Gisha" pitchFamily="34" charset="-79"/>
              </a:rPr>
              <a:t>V2 = final volume</a:t>
            </a:r>
          </a:p>
          <a:p>
            <a:pPr marL="68580" indent="0">
              <a:buNone/>
            </a:pPr>
            <a:r>
              <a:rPr lang="en-US" b="1" dirty="0" smtClean="0">
                <a:solidFill>
                  <a:schemeClr val="bg2"/>
                </a:solidFill>
                <a:latin typeface="Gisha" pitchFamily="34" charset="-79"/>
                <a:cs typeface="Gisha" pitchFamily="34" charset="-79"/>
              </a:rPr>
              <a:t>T2 = final absolute temperature in Kelvin</a:t>
            </a:r>
            <a:endParaRPr lang="en-US"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20484425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2"/>
                </a:solidFill>
                <a:latin typeface="Gisha" pitchFamily="34" charset="-79"/>
                <a:cs typeface="Gisha" pitchFamily="34" charset="-79"/>
              </a:rPr>
              <a:t>Charles’s Law examples in everyday life…</a:t>
            </a:r>
            <a:endParaRPr lang="en-US" b="1" dirty="0">
              <a:solidFill>
                <a:schemeClr val="bg2"/>
              </a:solidFill>
              <a:latin typeface="Gisha" pitchFamily="34" charset="-79"/>
              <a:cs typeface="Gisha" pitchFamily="34" charset="-79"/>
            </a:endParaRPr>
          </a:p>
        </p:txBody>
      </p:sp>
      <p:sp>
        <p:nvSpPr>
          <p:cNvPr id="3" name="Content Placeholder 2"/>
          <p:cNvSpPr>
            <a:spLocks noGrp="1"/>
          </p:cNvSpPr>
          <p:nvPr>
            <p:ph idx="1"/>
          </p:nvPr>
        </p:nvSpPr>
        <p:spPr/>
        <p:txBody>
          <a:bodyPr>
            <a:normAutofit/>
          </a:bodyPr>
          <a:lstStyle/>
          <a:p>
            <a:r>
              <a:rPr lang="en-US" sz="2600" b="1" dirty="0" smtClean="0">
                <a:solidFill>
                  <a:schemeClr val="bg2"/>
                </a:solidFill>
                <a:latin typeface="Gisha" pitchFamily="34" charset="-79"/>
                <a:cs typeface="Gisha" pitchFamily="34" charset="-79"/>
              </a:rPr>
              <a:t>When you spray a can of Lysol constantly for a short period of time, the can becomes cooler.</a:t>
            </a:r>
          </a:p>
          <a:p>
            <a:pPr lvl="1"/>
            <a:r>
              <a:rPr lang="en-US" b="1" u="sng" dirty="0" smtClean="0">
                <a:solidFill>
                  <a:schemeClr val="bg2"/>
                </a:solidFill>
                <a:latin typeface="Gisha" pitchFamily="34" charset="-79"/>
                <a:cs typeface="Gisha" pitchFamily="34" charset="-79"/>
              </a:rPr>
              <a:t>Explanation</a:t>
            </a:r>
            <a:r>
              <a:rPr lang="en-US" b="1" dirty="0" smtClean="0">
                <a:solidFill>
                  <a:schemeClr val="bg2"/>
                </a:solidFill>
                <a:latin typeface="Gisha" pitchFamily="34" charset="-79"/>
                <a:cs typeface="Gisha" pitchFamily="34" charset="-79"/>
              </a:rPr>
              <a:t>: the liquid spray in the can is released therefore decreasing the pressure inside.  Since the volume doesn’t change the temperature falls (with a decrease in pressure the temperature decreases too!!)</a:t>
            </a:r>
            <a:endParaRPr lang="en-US" b="1" dirty="0">
              <a:solidFill>
                <a:schemeClr val="bg2"/>
              </a:solidFill>
              <a:latin typeface="Gisha" pitchFamily="34" charset="-79"/>
              <a:cs typeface="Gisha" pitchFamily="34" charset="-79"/>
            </a:endParaRPr>
          </a:p>
          <a:p>
            <a:endParaRPr lang="en-US" dirty="0"/>
          </a:p>
        </p:txBody>
      </p:sp>
    </p:spTree>
    <p:extLst>
      <p:ext uri="{BB962C8B-B14F-4D97-AF65-F5344CB8AC3E}">
        <p14:creationId xmlns:p14="http://schemas.microsoft.com/office/powerpoint/2010/main" val="103997838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bg2"/>
                </a:solidFill>
                <a:latin typeface="Gisha" pitchFamily="34" charset="-79"/>
                <a:cs typeface="Gisha" pitchFamily="34" charset="-79"/>
              </a:rPr>
              <a:t>Charles’s Law examples in everyday life…</a:t>
            </a:r>
            <a:endParaRPr lang="en-US" dirty="0">
              <a:latin typeface="Gisha" pitchFamily="34" charset="-79"/>
              <a:cs typeface="Gisha" pitchFamily="34" charset="-79"/>
            </a:endParaRPr>
          </a:p>
        </p:txBody>
      </p:sp>
      <p:sp>
        <p:nvSpPr>
          <p:cNvPr id="3" name="Content Placeholder 2"/>
          <p:cNvSpPr>
            <a:spLocks noGrp="1"/>
          </p:cNvSpPr>
          <p:nvPr>
            <p:ph idx="1"/>
          </p:nvPr>
        </p:nvSpPr>
        <p:spPr/>
        <p:txBody>
          <a:bodyPr/>
          <a:lstStyle/>
          <a:p>
            <a:r>
              <a:rPr lang="en-US" sz="2600" b="1" dirty="0" smtClean="0">
                <a:solidFill>
                  <a:schemeClr val="bg2"/>
                </a:solidFill>
                <a:latin typeface="Gisha" pitchFamily="34" charset="-79"/>
                <a:cs typeface="Gisha" pitchFamily="34" charset="-79"/>
              </a:rPr>
              <a:t>Beer or soda cans have a label on them saying “Store in a cool dry place”</a:t>
            </a:r>
          </a:p>
          <a:p>
            <a:pPr lvl="1"/>
            <a:r>
              <a:rPr lang="en-US" b="1" u="sng" dirty="0" smtClean="0">
                <a:solidFill>
                  <a:schemeClr val="bg2"/>
                </a:solidFill>
                <a:latin typeface="Gisha" pitchFamily="34" charset="-79"/>
                <a:cs typeface="Gisha" pitchFamily="34" charset="-79"/>
              </a:rPr>
              <a:t>Explanation</a:t>
            </a:r>
            <a:r>
              <a:rPr lang="en-US" b="1" dirty="0" smtClean="0">
                <a:solidFill>
                  <a:schemeClr val="bg2"/>
                </a:solidFill>
                <a:latin typeface="Gisha" pitchFamily="34" charset="-79"/>
                <a:cs typeface="Gisha" pitchFamily="34" charset="-79"/>
              </a:rPr>
              <a:t>: When the unopened cans are exposed to direct heat or sunlight, the pressure inside the can increases.  Since the volume is constant, the pressure increases to the point where it bursts letting out all the pressure</a:t>
            </a:r>
            <a:endParaRPr lang="en-US"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257851441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bg2"/>
                </a:solidFill>
                <a:latin typeface="Gisha" pitchFamily="34" charset="-79"/>
                <a:cs typeface="Gisha" pitchFamily="34" charset="-79"/>
              </a:rPr>
              <a:t>Charles’s </a:t>
            </a:r>
            <a:r>
              <a:rPr lang="en-US" b="1" dirty="0" smtClean="0">
                <a:solidFill>
                  <a:schemeClr val="bg2"/>
                </a:solidFill>
                <a:latin typeface="Gisha" pitchFamily="34" charset="-79"/>
                <a:cs typeface="Gisha" pitchFamily="34" charset="-79"/>
              </a:rPr>
              <a:t>Law </a:t>
            </a:r>
            <a:r>
              <a:rPr lang="en-US" b="1" dirty="0">
                <a:solidFill>
                  <a:schemeClr val="bg2"/>
                </a:solidFill>
                <a:latin typeface="Gisha" pitchFamily="34" charset="-79"/>
                <a:cs typeface="Gisha" pitchFamily="34" charset="-79"/>
              </a:rPr>
              <a:t>examples in everyday life…</a:t>
            </a:r>
            <a:endParaRPr lang="en-US" dirty="0">
              <a:latin typeface="Gisha" pitchFamily="34" charset="-79"/>
              <a:cs typeface="Gisha" pitchFamily="34" charset="-79"/>
            </a:endParaRPr>
          </a:p>
        </p:txBody>
      </p:sp>
      <p:sp>
        <p:nvSpPr>
          <p:cNvPr id="3" name="Content Placeholder 2"/>
          <p:cNvSpPr>
            <a:spLocks noGrp="1"/>
          </p:cNvSpPr>
          <p:nvPr>
            <p:ph idx="1"/>
          </p:nvPr>
        </p:nvSpPr>
        <p:spPr>
          <a:xfrm>
            <a:off x="1043492" y="2133600"/>
            <a:ext cx="6777317" cy="3699029"/>
          </a:xfrm>
        </p:spPr>
        <p:txBody>
          <a:bodyPr>
            <a:normAutofit/>
          </a:bodyPr>
          <a:lstStyle/>
          <a:p>
            <a:r>
              <a:rPr lang="en-US" sz="2600" b="1" dirty="0" smtClean="0">
                <a:solidFill>
                  <a:schemeClr val="bg2"/>
                </a:solidFill>
                <a:latin typeface="Gisha" pitchFamily="34" charset="-79"/>
                <a:cs typeface="Gisha" pitchFamily="34" charset="-79"/>
              </a:rPr>
              <a:t>Leaving a basketball out in cold weather and it loses its volume or air.  Once you bring the ball back into a warmer room, it will go back to its original volume.</a:t>
            </a:r>
          </a:p>
          <a:p>
            <a:pPr lvl="1"/>
            <a:r>
              <a:rPr lang="en-US" b="1" u="sng" dirty="0" smtClean="0">
                <a:solidFill>
                  <a:schemeClr val="bg2"/>
                </a:solidFill>
                <a:latin typeface="Gisha" pitchFamily="34" charset="-79"/>
                <a:cs typeface="Gisha" pitchFamily="34" charset="-79"/>
              </a:rPr>
              <a:t>Explanation</a:t>
            </a:r>
            <a:r>
              <a:rPr lang="en-US" b="1" dirty="0" smtClean="0">
                <a:solidFill>
                  <a:schemeClr val="bg2"/>
                </a:solidFill>
                <a:latin typeface="Gisha" pitchFamily="34" charset="-79"/>
                <a:cs typeface="Gisha" pitchFamily="34" charset="-79"/>
              </a:rPr>
              <a:t>: If the pressure in the environment remains constant, then with a decrease in temperature there will be a decrease in volume.</a:t>
            </a:r>
            <a:endParaRPr lang="en-US"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23188692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2"/>
                </a:solidFill>
                <a:latin typeface="Gisha" pitchFamily="34" charset="-79"/>
                <a:cs typeface="Gisha" pitchFamily="34" charset="-79"/>
              </a:rPr>
              <a:t>How do you solve for Charles's Law?</a:t>
            </a:r>
            <a:endParaRPr lang="en-US" b="1" dirty="0">
              <a:solidFill>
                <a:schemeClr val="bg2"/>
              </a:solidFill>
              <a:latin typeface="Gisha" pitchFamily="34" charset="-79"/>
              <a:cs typeface="Gisha" pitchFamily="34" charset="-79"/>
            </a:endParaRPr>
          </a:p>
        </p:txBody>
      </p:sp>
      <p:sp>
        <p:nvSpPr>
          <p:cNvPr id="5" name="Content Placeholder 4"/>
          <p:cNvSpPr>
            <a:spLocks noGrp="1"/>
          </p:cNvSpPr>
          <p:nvPr>
            <p:ph idx="1"/>
          </p:nvPr>
        </p:nvSpPr>
        <p:spPr>
          <a:xfrm>
            <a:off x="1043492" y="2323652"/>
            <a:ext cx="6777317" cy="3924748"/>
          </a:xfrm>
        </p:spPr>
        <p:txBody>
          <a:bodyPr>
            <a:normAutofit/>
          </a:bodyPr>
          <a:lstStyle/>
          <a:p>
            <a:r>
              <a:rPr lang="en-US" b="1" dirty="0" smtClean="0">
                <a:solidFill>
                  <a:schemeClr val="bg2"/>
                </a:solidFill>
                <a:latin typeface="Gisha" pitchFamily="34" charset="-79"/>
                <a:cs typeface="Gisha" pitchFamily="34" charset="-79"/>
              </a:rPr>
              <a:t>The steps to solve Charles’s Law will be the same as those used to solve Boyle’s Law with a few exceptions.</a:t>
            </a:r>
          </a:p>
          <a:p>
            <a:r>
              <a:rPr lang="en-US" b="1" dirty="0" smtClean="0">
                <a:solidFill>
                  <a:schemeClr val="bg2"/>
                </a:solidFill>
                <a:latin typeface="Gisha" pitchFamily="34" charset="-79"/>
                <a:cs typeface="Gisha" pitchFamily="34" charset="-79"/>
              </a:rPr>
              <a:t>You will be given 3 variables in your problem and you will solve for the fourth variable.</a:t>
            </a:r>
          </a:p>
          <a:p>
            <a:r>
              <a:rPr lang="en-US" b="1" dirty="0" smtClean="0">
                <a:solidFill>
                  <a:schemeClr val="bg2"/>
                </a:solidFill>
                <a:latin typeface="Gisha" pitchFamily="34" charset="-79"/>
                <a:cs typeface="Gisha" pitchFamily="34" charset="-79"/>
              </a:rPr>
              <a:t>You will need to convert your temperatures to Kelvin and also rearrange your equation to solve for your missing variable.</a:t>
            </a:r>
          </a:p>
          <a:p>
            <a:pPr marL="68580" indent="0">
              <a:buNone/>
            </a:pPr>
            <a:endParaRPr lang="en-US" b="1" dirty="0" smtClean="0">
              <a:solidFill>
                <a:schemeClr val="bg2"/>
              </a:solidFill>
            </a:endParaRPr>
          </a:p>
          <a:p>
            <a:endParaRPr lang="en-US" dirty="0"/>
          </a:p>
        </p:txBody>
      </p:sp>
    </p:spTree>
    <p:extLst>
      <p:ext uri="{BB962C8B-B14F-4D97-AF65-F5344CB8AC3E}">
        <p14:creationId xmlns:p14="http://schemas.microsoft.com/office/powerpoint/2010/main" val="302611273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2000"/>
            <a:ext cx="7024744" cy="1408664"/>
          </a:xfrm>
        </p:spPr>
        <p:txBody>
          <a:bodyPr>
            <a:normAutofit/>
          </a:bodyPr>
          <a:lstStyle/>
          <a:p>
            <a:r>
              <a:rPr lang="en-US" b="1" dirty="0" smtClean="0">
                <a:solidFill>
                  <a:schemeClr val="bg2"/>
                </a:solidFill>
                <a:latin typeface="Gisha" pitchFamily="34" charset="-79"/>
                <a:cs typeface="Gisha" pitchFamily="34" charset="-79"/>
              </a:rPr>
              <a:t>Charles’s Law Sample Problem…</a:t>
            </a:r>
            <a:endParaRPr lang="en-US" b="1" dirty="0">
              <a:solidFill>
                <a:schemeClr val="bg2"/>
              </a:solidFill>
              <a:latin typeface="Gisha" pitchFamily="34" charset="-79"/>
              <a:cs typeface="Gisha" pitchFamily="34" charset="-79"/>
            </a:endParaRPr>
          </a:p>
        </p:txBody>
      </p:sp>
      <p:sp>
        <p:nvSpPr>
          <p:cNvPr id="3" name="Content Placeholder 2"/>
          <p:cNvSpPr>
            <a:spLocks noGrp="1"/>
          </p:cNvSpPr>
          <p:nvPr>
            <p:ph idx="1"/>
          </p:nvPr>
        </p:nvSpPr>
        <p:spPr/>
        <p:txBody>
          <a:bodyPr/>
          <a:lstStyle/>
          <a:p>
            <a:pPr marL="68580" indent="0">
              <a:buNone/>
            </a:pPr>
            <a:endParaRPr lang="en-US" b="1" dirty="0" smtClean="0">
              <a:solidFill>
                <a:schemeClr val="bg2"/>
              </a:solidFill>
            </a:endParaRPr>
          </a:p>
          <a:p>
            <a:pPr marL="68580" indent="0">
              <a:buNone/>
            </a:pPr>
            <a:endParaRPr lang="en-US" b="1" dirty="0">
              <a:solidFill>
                <a:schemeClr val="bg2"/>
              </a:solidFill>
            </a:endParaRPr>
          </a:p>
          <a:p>
            <a:pPr marL="68580" indent="0">
              <a:buNone/>
            </a:pPr>
            <a:r>
              <a:rPr lang="en-US" b="1" dirty="0" smtClean="0">
                <a:solidFill>
                  <a:schemeClr val="bg2"/>
                </a:solidFill>
                <a:latin typeface="Gisha" pitchFamily="34" charset="-79"/>
                <a:cs typeface="Gisha" pitchFamily="34" charset="-79"/>
              </a:rPr>
              <a:t>A </a:t>
            </a:r>
            <a:r>
              <a:rPr lang="en-US" b="1" dirty="0">
                <a:solidFill>
                  <a:schemeClr val="bg2"/>
                </a:solidFill>
                <a:latin typeface="Gisha" pitchFamily="34" charset="-79"/>
                <a:cs typeface="Gisha" pitchFamily="34" charset="-79"/>
              </a:rPr>
              <a:t>600 mL sample of nitrogen is heated from </a:t>
            </a:r>
            <a:r>
              <a:rPr lang="en-US" b="1" dirty="0" smtClean="0">
                <a:solidFill>
                  <a:schemeClr val="bg2"/>
                </a:solidFill>
                <a:latin typeface="Gisha" pitchFamily="34" charset="-79"/>
                <a:cs typeface="Gisha" pitchFamily="34" charset="-79"/>
              </a:rPr>
              <a:t>27°C </a:t>
            </a:r>
            <a:r>
              <a:rPr lang="en-US" b="1" dirty="0">
                <a:solidFill>
                  <a:schemeClr val="bg2"/>
                </a:solidFill>
                <a:latin typeface="Gisha" pitchFamily="34" charset="-79"/>
                <a:cs typeface="Gisha" pitchFamily="34" charset="-79"/>
              </a:rPr>
              <a:t>to </a:t>
            </a:r>
            <a:r>
              <a:rPr lang="en-US" b="1" dirty="0" smtClean="0">
                <a:solidFill>
                  <a:schemeClr val="bg2"/>
                </a:solidFill>
                <a:latin typeface="Gisha" pitchFamily="34" charset="-79"/>
                <a:cs typeface="Gisha" pitchFamily="34" charset="-79"/>
              </a:rPr>
              <a:t>77°C </a:t>
            </a:r>
            <a:r>
              <a:rPr lang="en-US" b="1" dirty="0">
                <a:solidFill>
                  <a:schemeClr val="bg2"/>
                </a:solidFill>
                <a:latin typeface="Gisha" pitchFamily="34" charset="-79"/>
                <a:cs typeface="Gisha" pitchFamily="34" charset="-79"/>
              </a:rPr>
              <a:t>at constant pressure. What is the final volume?</a:t>
            </a:r>
          </a:p>
        </p:txBody>
      </p:sp>
    </p:spTree>
    <p:extLst>
      <p:ext uri="{BB962C8B-B14F-4D97-AF65-F5344CB8AC3E}">
        <p14:creationId xmlns:p14="http://schemas.microsoft.com/office/powerpoint/2010/main" val="34801740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838200"/>
            <a:ext cx="6777317" cy="4994429"/>
          </a:xfrm>
        </p:spPr>
        <p:txBody>
          <a:bodyPr/>
          <a:lstStyle/>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lgn="ctr">
              <a:buNone/>
            </a:pPr>
            <a:r>
              <a:rPr lang="en-US" sz="4000" b="1" dirty="0" smtClean="0">
                <a:solidFill>
                  <a:schemeClr val="bg2"/>
                </a:solidFill>
                <a:latin typeface="Gisha" pitchFamily="34" charset="-79"/>
                <a:cs typeface="Gisha" pitchFamily="34" charset="-79"/>
              </a:rPr>
              <a:t>What is Step 1?</a:t>
            </a:r>
            <a:endParaRPr lang="en-US" sz="40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67734319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219200"/>
            <a:ext cx="6777317" cy="4953000"/>
          </a:xfrm>
        </p:spPr>
        <p:txBody>
          <a:bodyPr/>
          <a:lstStyle/>
          <a:p>
            <a:pPr marL="68580" indent="0">
              <a:buNone/>
            </a:pPr>
            <a:endParaRPr lang="en-US" dirty="0" smtClean="0"/>
          </a:p>
          <a:p>
            <a:pPr marL="68580" indent="0" algn="ctr">
              <a:buNone/>
            </a:pPr>
            <a:r>
              <a:rPr lang="en-US" sz="3200" b="1" dirty="0" smtClean="0">
                <a:solidFill>
                  <a:schemeClr val="bg2"/>
                </a:solidFill>
                <a:latin typeface="Gisha" pitchFamily="34" charset="-79"/>
                <a:cs typeface="Gisha" pitchFamily="34" charset="-79"/>
              </a:rPr>
              <a:t>Determine what you are solving for:</a:t>
            </a:r>
          </a:p>
          <a:p>
            <a:pPr marL="68580" indent="0" algn="ctr">
              <a:buNone/>
            </a:pPr>
            <a:r>
              <a:rPr lang="en-US" sz="3200" b="1" dirty="0" smtClean="0">
                <a:solidFill>
                  <a:schemeClr val="bg2"/>
                </a:solidFill>
                <a:latin typeface="Gisha" pitchFamily="34" charset="-79"/>
                <a:cs typeface="Gisha" pitchFamily="34" charset="-79"/>
              </a:rPr>
              <a:t>Final volume or V2</a:t>
            </a:r>
            <a:endParaRPr lang="en-US" sz="3200" b="1" dirty="0">
              <a:solidFill>
                <a:schemeClr val="bg2"/>
              </a:solidFill>
              <a:latin typeface="Gisha" pitchFamily="34" charset="-79"/>
              <a:cs typeface="Gisha" pitchFamily="34" charset="-79"/>
            </a:endParaRPr>
          </a:p>
          <a:p>
            <a:pPr marL="68580" indent="0">
              <a:buNone/>
            </a:pPr>
            <a:endParaRPr lang="en-US" dirty="0" smtClean="0">
              <a:latin typeface="Gisha" pitchFamily="34" charset="-79"/>
              <a:cs typeface="Gisha" pitchFamily="34" charset="-79"/>
            </a:endParaRPr>
          </a:p>
          <a:p>
            <a:pPr marL="68580" indent="0">
              <a:buNone/>
            </a:pPr>
            <a:endParaRPr lang="en-US" b="1" dirty="0" smtClean="0">
              <a:solidFill>
                <a:schemeClr val="bg2"/>
              </a:solidFill>
              <a:latin typeface="Gisha" pitchFamily="34" charset="-79"/>
              <a:cs typeface="Gisha" pitchFamily="34" charset="-79"/>
            </a:endParaRPr>
          </a:p>
          <a:p>
            <a:pPr marL="68580" indent="0">
              <a:buNone/>
            </a:pPr>
            <a:r>
              <a:rPr lang="en-US" b="1" dirty="0" smtClean="0">
                <a:solidFill>
                  <a:schemeClr val="bg2"/>
                </a:solidFill>
                <a:latin typeface="Gisha" pitchFamily="34" charset="-79"/>
                <a:cs typeface="Gisha" pitchFamily="34" charset="-79"/>
              </a:rPr>
              <a:t>A </a:t>
            </a:r>
            <a:r>
              <a:rPr lang="en-US" b="1" dirty="0">
                <a:solidFill>
                  <a:schemeClr val="bg2"/>
                </a:solidFill>
                <a:latin typeface="Gisha" pitchFamily="34" charset="-79"/>
                <a:cs typeface="Gisha" pitchFamily="34" charset="-79"/>
              </a:rPr>
              <a:t>600 mL sample of nitrogen is heated from 27°C to 77°C at constant pressure. </a:t>
            </a:r>
            <a:r>
              <a:rPr lang="en-US" b="1" dirty="0">
                <a:solidFill>
                  <a:srgbClr val="FF0000"/>
                </a:solidFill>
                <a:latin typeface="Gisha" pitchFamily="34" charset="-79"/>
                <a:cs typeface="Gisha" pitchFamily="34" charset="-79"/>
              </a:rPr>
              <a:t>What is the final volume?</a:t>
            </a:r>
          </a:p>
          <a:p>
            <a:pPr marL="68580" indent="0">
              <a:buNone/>
            </a:pPr>
            <a:endParaRPr lang="en-US" dirty="0"/>
          </a:p>
        </p:txBody>
      </p:sp>
    </p:spTree>
    <p:extLst>
      <p:ext uri="{BB962C8B-B14F-4D97-AF65-F5344CB8AC3E}">
        <p14:creationId xmlns:p14="http://schemas.microsoft.com/office/powerpoint/2010/main" val="30042785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199" y="1524000"/>
            <a:ext cx="4052111" cy="4143375"/>
          </a:xfrm>
        </p:spPr>
      </p:pic>
      <p:sp>
        <p:nvSpPr>
          <p:cNvPr id="8" name="Title 7"/>
          <p:cNvSpPr>
            <a:spLocks noGrp="1"/>
          </p:cNvSpPr>
          <p:nvPr>
            <p:ph type="title"/>
          </p:nvPr>
        </p:nvSpPr>
        <p:spPr>
          <a:xfrm>
            <a:off x="4800600" y="685801"/>
            <a:ext cx="3304572" cy="685800"/>
          </a:xfrm>
        </p:spPr>
        <p:txBody>
          <a:bodyPr/>
          <a:lstStyle/>
          <a:p>
            <a:pPr algn="ctr"/>
            <a:r>
              <a:rPr lang="en-US" b="1" dirty="0" smtClean="0">
                <a:solidFill>
                  <a:schemeClr val="bg2"/>
                </a:solidFill>
                <a:latin typeface="Gisha" pitchFamily="34" charset="-79"/>
                <a:cs typeface="Gisha" pitchFamily="34" charset="-79"/>
              </a:rPr>
              <a:t>Boyle’s Law</a:t>
            </a:r>
            <a:endParaRPr lang="en-US" b="1" dirty="0">
              <a:solidFill>
                <a:schemeClr val="bg2"/>
              </a:solidFill>
              <a:latin typeface="Gisha" pitchFamily="34" charset="-79"/>
              <a:cs typeface="Gisha" pitchFamily="34" charset="-79"/>
            </a:endParaRPr>
          </a:p>
        </p:txBody>
      </p:sp>
      <p:sp>
        <p:nvSpPr>
          <p:cNvPr id="9" name="Text Placeholder 8"/>
          <p:cNvSpPr>
            <a:spLocks noGrp="1"/>
          </p:cNvSpPr>
          <p:nvPr>
            <p:ph type="body" sz="half" idx="2"/>
          </p:nvPr>
        </p:nvSpPr>
        <p:spPr>
          <a:xfrm>
            <a:off x="4736592" y="1447800"/>
            <a:ext cx="3298784" cy="4207098"/>
          </a:xfrm>
        </p:spPr>
        <p:txBody>
          <a:bodyPr>
            <a:normAutofit/>
          </a:bodyPr>
          <a:lstStyle/>
          <a:p>
            <a:pPr marL="285750" indent="-285750">
              <a:buFont typeface="Wingdings" pitchFamily="2" charset="2"/>
              <a:buChar char="v"/>
            </a:pPr>
            <a:r>
              <a:rPr lang="en-US" sz="2000" dirty="0" smtClean="0">
                <a:solidFill>
                  <a:schemeClr val="bg2"/>
                </a:solidFill>
                <a:latin typeface="Gisha" pitchFamily="34" charset="-79"/>
                <a:cs typeface="Gisha" pitchFamily="34" charset="-79"/>
              </a:rPr>
              <a:t>As the volume increases the pressure will decrease.</a:t>
            </a:r>
          </a:p>
          <a:p>
            <a:pPr marL="285750" indent="-285750">
              <a:buFont typeface="Wingdings" pitchFamily="2" charset="2"/>
              <a:buChar char="v"/>
            </a:pPr>
            <a:r>
              <a:rPr lang="en-US" sz="2000" dirty="0" smtClean="0">
                <a:solidFill>
                  <a:schemeClr val="bg2"/>
                </a:solidFill>
                <a:latin typeface="Gisha" pitchFamily="34" charset="-79"/>
                <a:cs typeface="Gisha" pitchFamily="34" charset="-79"/>
              </a:rPr>
              <a:t>As the volume decreases the pressure will increase.</a:t>
            </a:r>
          </a:p>
          <a:p>
            <a:pPr marL="285750" indent="-285750">
              <a:buFont typeface="Wingdings" pitchFamily="2" charset="2"/>
              <a:buChar char="v"/>
            </a:pPr>
            <a:r>
              <a:rPr lang="en-US" sz="2000" dirty="0" smtClean="0">
                <a:solidFill>
                  <a:schemeClr val="bg2"/>
                </a:solidFill>
                <a:latin typeface="Gisha" pitchFamily="34" charset="-79"/>
                <a:cs typeface="Gisha" pitchFamily="34" charset="-79"/>
              </a:rPr>
              <a:t>This inversely proportional relationship will only be true if the temperature and volume of the gas remain constant.</a:t>
            </a:r>
            <a:endParaRPr lang="en-US" sz="2000"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707060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14400"/>
            <a:ext cx="6777317" cy="4918229"/>
          </a:xfrm>
        </p:spPr>
        <p:txBody>
          <a:bodyPr/>
          <a:lstStyle/>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lgn="ctr">
              <a:buNone/>
            </a:pPr>
            <a:r>
              <a:rPr lang="en-US" sz="4000" b="1" dirty="0" smtClean="0">
                <a:solidFill>
                  <a:schemeClr val="bg2"/>
                </a:solidFill>
                <a:latin typeface="Gisha" pitchFamily="34" charset="-79"/>
                <a:cs typeface="Gisha" pitchFamily="34" charset="-79"/>
              </a:rPr>
              <a:t>What is Step 2?</a:t>
            </a:r>
            <a:endParaRPr lang="en-US" sz="40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154716021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14400"/>
            <a:ext cx="6777317" cy="4918229"/>
          </a:xfrm>
        </p:spPr>
        <p:txBody>
          <a:bodyPr/>
          <a:lstStyle/>
          <a:p>
            <a:pPr marL="68580" indent="0">
              <a:buNone/>
            </a:pPr>
            <a:endParaRPr lang="en-US" b="1" dirty="0" smtClean="0">
              <a:solidFill>
                <a:schemeClr val="bg2"/>
              </a:solidFill>
            </a:endParaRPr>
          </a:p>
          <a:p>
            <a:pPr marL="68580" indent="0" algn="ctr">
              <a:buNone/>
            </a:pPr>
            <a:r>
              <a:rPr lang="en-US" sz="3200" b="1" dirty="0" smtClean="0">
                <a:solidFill>
                  <a:schemeClr val="bg2"/>
                </a:solidFill>
                <a:latin typeface="Gisha" pitchFamily="34" charset="-79"/>
                <a:cs typeface="Gisha" pitchFamily="34" charset="-79"/>
              </a:rPr>
              <a:t>Determine </a:t>
            </a:r>
            <a:r>
              <a:rPr lang="en-US" sz="3200" b="1" dirty="0">
                <a:solidFill>
                  <a:schemeClr val="bg2"/>
                </a:solidFill>
                <a:latin typeface="Gisha" pitchFamily="34" charset="-79"/>
                <a:cs typeface="Gisha" pitchFamily="34" charset="-79"/>
              </a:rPr>
              <a:t>and label which numbers are </a:t>
            </a:r>
            <a:r>
              <a:rPr lang="en-US" sz="3200" b="1" dirty="0" smtClean="0">
                <a:solidFill>
                  <a:schemeClr val="bg2"/>
                </a:solidFill>
                <a:latin typeface="Gisha" pitchFamily="34" charset="-79"/>
                <a:cs typeface="Gisha" pitchFamily="34" charset="-79"/>
              </a:rPr>
              <a:t>V1</a:t>
            </a:r>
            <a:r>
              <a:rPr lang="en-US" sz="3200" b="1" dirty="0">
                <a:solidFill>
                  <a:schemeClr val="bg2"/>
                </a:solidFill>
                <a:latin typeface="Gisha" pitchFamily="34" charset="-79"/>
                <a:cs typeface="Gisha" pitchFamily="34" charset="-79"/>
              </a:rPr>
              <a:t>, </a:t>
            </a:r>
            <a:r>
              <a:rPr lang="en-US" sz="3200" b="1" dirty="0" smtClean="0">
                <a:solidFill>
                  <a:schemeClr val="bg2"/>
                </a:solidFill>
                <a:latin typeface="Gisha" pitchFamily="34" charset="-79"/>
                <a:cs typeface="Gisha" pitchFamily="34" charset="-79"/>
              </a:rPr>
              <a:t>T1</a:t>
            </a:r>
            <a:r>
              <a:rPr lang="en-US" sz="3200" b="1" dirty="0">
                <a:solidFill>
                  <a:schemeClr val="bg2"/>
                </a:solidFill>
                <a:latin typeface="Gisha" pitchFamily="34" charset="-79"/>
                <a:cs typeface="Gisha" pitchFamily="34" charset="-79"/>
              </a:rPr>
              <a:t>, </a:t>
            </a:r>
            <a:r>
              <a:rPr lang="en-US" sz="3200" b="1" dirty="0" smtClean="0">
                <a:solidFill>
                  <a:schemeClr val="bg2"/>
                </a:solidFill>
                <a:latin typeface="Gisha" pitchFamily="34" charset="-79"/>
                <a:cs typeface="Gisha" pitchFamily="34" charset="-79"/>
              </a:rPr>
              <a:t>V2 </a:t>
            </a:r>
            <a:r>
              <a:rPr lang="en-US" sz="3200" b="1" dirty="0">
                <a:solidFill>
                  <a:schemeClr val="bg2"/>
                </a:solidFill>
                <a:latin typeface="Gisha" pitchFamily="34" charset="-79"/>
                <a:cs typeface="Gisha" pitchFamily="34" charset="-79"/>
              </a:rPr>
              <a:t>or </a:t>
            </a:r>
            <a:r>
              <a:rPr lang="en-US" sz="3200" b="1" dirty="0" smtClean="0">
                <a:solidFill>
                  <a:schemeClr val="bg2"/>
                </a:solidFill>
                <a:latin typeface="Gisha" pitchFamily="34" charset="-79"/>
                <a:cs typeface="Gisha" pitchFamily="34" charset="-79"/>
              </a:rPr>
              <a:t>T2.</a:t>
            </a:r>
          </a:p>
          <a:p>
            <a:pPr marL="68580" indent="0" algn="ctr">
              <a:buNone/>
            </a:pPr>
            <a:endParaRPr lang="en-US" sz="3200" b="1" dirty="0">
              <a:solidFill>
                <a:schemeClr val="bg2"/>
              </a:solidFill>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V1 = 600 mL</a:t>
            </a:r>
          </a:p>
          <a:p>
            <a:pPr marL="68580" indent="0" algn="ctr">
              <a:buNone/>
            </a:pPr>
            <a:r>
              <a:rPr lang="en-US" sz="3200" b="1" dirty="0" smtClean="0">
                <a:solidFill>
                  <a:schemeClr val="bg2"/>
                </a:solidFill>
                <a:latin typeface="Gisha" pitchFamily="34" charset="-79"/>
                <a:cs typeface="Gisha" pitchFamily="34" charset="-79"/>
              </a:rPr>
              <a:t>T1 = 27˚C</a:t>
            </a:r>
          </a:p>
          <a:p>
            <a:pPr marL="68580" indent="0" algn="ctr">
              <a:buNone/>
            </a:pPr>
            <a:r>
              <a:rPr lang="en-US" sz="3200" b="1" dirty="0" smtClean="0">
                <a:solidFill>
                  <a:schemeClr val="bg2"/>
                </a:solidFill>
                <a:latin typeface="Gisha" pitchFamily="34" charset="-79"/>
                <a:cs typeface="Gisha" pitchFamily="34" charset="-79"/>
              </a:rPr>
              <a:t>V2 = ?</a:t>
            </a:r>
          </a:p>
          <a:p>
            <a:pPr marL="68580" indent="0" algn="ctr">
              <a:buNone/>
            </a:pPr>
            <a:r>
              <a:rPr lang="en-US" sz="3200" b="1" dirty="0" smtClean="0">
                <a:solidFill>
                  <a:schemeClr val="bg2"/>
                </a:solidFill>
                <a:latin typeface="Gisha" pitchFamily="34" charset="-79"/>
                <a:cs typeface="Gisha" pitchFamily="34" charset="-79"/>
              </a:rPr>
              <a:t>T2 = 77˚C</a:t>
            </a:r>
            <a:endParaRPr lang="en-US" sz="32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141498071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14400"/>
            <a:ext cx="6777317" cy="4918229"/>
          </a:xfrm>
        </p:spPr>
        <p:txBody>
          <a:bodyPr>
            <a:normAutofit/>
          </a:bodyPr>
          <a:lstStyle/>
          <a:p>
            <a:pPr marL="68580" indent="0" algn="ctr">
              <a:buNone/>
            </a:pPr>
            <a:endParaRPr lang="en-US" sz="3200" b="1" dirty="0" smtClean="0">
              <a:solidFill>
                <a:schemeClr val="bg2"/>
              </a:solidFill>
            </a:endParaRPr>
          </a:p>
          <a:p>
            <a:pPr marL="68580" indent="0" algn="ctr">
              <a:buNone/>
            </a:pPr>
            <a:r>
              <a:rPr lang="en-US" sz="3200" b="1" dirty="0" smtClean="0">
                <a:solidFill>
                  <a:schemeClr val="bg2"/>
                </a:solidFill>
                <a:latin typeface="Gisha" pitchFamily="34" charset="-79"/>
                <a:cs typeface="Gisha" pitchFamily="34" charset="-79"/>
              </a:rPr>
              <a:t>Since we are solving for V2, we need to rearrange our equation.</a:t>
            </a:r>
          </a:p>
          <a:p>
            <a:pPr marL="68580" indent="0" algn="ctr">
              <a:buNone/>
            </a:pPr>
            <a:endParaRPr lang="en-US" sz="3200" b="1" dirty="0">
              <a:solidFill>
                <a:schemeClr val="bg2"/>
              </a:solidFill>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V1/T1 </a:t>
            </a:r>
            <a:r>
              <a:rPr lang="en-US" sz="3200" b="1" dirty="0">
                <a:solidFill>
                  <a:schemeClr val="bg2"/>
                </a:solidFill>
                <a:latin typeface="Gisha" pitchFamily="34" charset="-79"/>
                <a:cs typeface="Gisha" pitchFamily="34" charset="-79"/>
              </a:rPr>
              <a:t>= </a:t>
            </a:r>
            <a:r>
              <a:rPr lang="en-US" sz="3200" b="1" dirty="0" smtClean="0">
                <a:solidFill>
                  <a:schemeClr val="bg2"/>
                </a:solidFill>
                <a:latin typeface="Gisha" pitchFamily="34" charset="-79"/>
                <a:cs typeface="Gisha" pitchFamily="34" charset="-79"/>
              </a:rPr>
              <a:t>V2/T2</a:t>
            </a:r>
          </a:p>
          <a:p>
            <a:pPr marL="68580" indent="0" algn="ctr">
              <a:buNone/>
            </a:pPr>
            <a:endParaRPr lang="en-US" sz="3200" b="1" dirty="0">
              <a:solidFill>
                <a:schemeClr val="bg2"/>
              </a:solidFill>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V2 = </a:t>
            </a:r>
            <a:r>
              <a:rPr lang="en-US" sz="3200" b="1" u="sng" dirty="0" smtClean="0">
                <a:solidFill>
                  <a:schemeClr val="bg2"/>
                </a:solidFill>
                <a:latin typeface="Gisha" pitchFamily="34" charset="-79"/>
                <a:cs typeface="Gisha" pitchFamily="34" charset="-79"/>
              </a:rPr>
              <a:t>(V1)(T2)</a:t>
            </a:r>
          </a:p>
          <a:p>
            <a:pPr marL="68580" indent="0">
              <a:buNone/>
            </a:pPr>
            <a:r>
              <a:rPr lang="en-US" sz="3200" b="1" dirty="0">
                <a:solidFill>
                  <a:schemeClr val="bg2"/>
                </a:solidFill>
                <a:latin typeface="Gisha" pitchFamily="34" charset="-79"/>
                <a:cs typeface="Gisha" pitchFamily="34" charset="-79"/>
              </a:rPr>
              <a:t>	</a:t>
            </a:r>
            <a:r>
              <a:rPr lang="en-US" sz="3200" b="1" dirty="0" smtClean="0">
                <a:solidFill>
                  <a:schemeClr val="bg2"/>
                </a:solidFill>
                <a:latin typeface="Gisha" pitchFamily="34" charset="-79"/>
                <a:cs typeface="Gisha" pitchFamily="34" charset="-79"/>
              </a:rPr>
              <a:t>			T1</a:t>
            </a:r>
            <a:endParaRPr lang="en-US" sz="32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399858838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838200"/>
            <a:ext cx="6777317" cy="4994429"/>
          </a:xfrm>
        </p:spPr>
        <p:txBody>
          <a:bodyPr>
            <a:normAutofit/>
          </a:bodyPr>
          <a:lstStyle/>
          <a:p>
            <a:pPr marL="68580" indent="0">
              <a:buNone/>
            </a:pPr>
            <a:endParaRPr lang="en-US" dirty="0" smtClean="0"/>
          </a:p>
          <a:p>
            <a:pPr marL="68580" indent="0" algn="ctr">
              <a:buNone/>
            </a:pPr>
            <a:r>
              <a:rPr lang="en-US" sz="3200" b="1" dirty="0" smtClean="0">
                <a:solidFill>
                  <a:schemeClr val="bg2"/>
                </a:solidFill>
                <a:latin typeface="Gisha" pitchFamily="34" charset="-79"/>
                <a:cs typeface="Gisha" pitchFamily="34" charset="-79"/>
              </a:rPr>
              <a:t>Before step 3, we have to convert Celsius temperature to Kelvin.</a:t>
            </a:r>
            <a:r>
              <a:rPr lang="en-US" sz="3200" b="1" dirty="0">
                <a:solidFill>
                  <a:schemeClr val="bg2"/>
                </a:solidFill>
                <a:latin typeface="Gisha" pitchFamily="34" charset="-79"/>
                <a:cs typeface="Gisha" pitchFamily="34" charset="-79"/>
              </a:rPr>
              <a:t> </a:t>
            </a:r>
            <a:r>
              <a:rPr lang="en-US" sz="3200" b="1" dirty="0" smtClean="0">
                <a:solidFill>
                  <a:schemeClr val="bg2"/>
                </a:solidFill>
                <a:latin typeface="Gisha" pitchFamily="34" charset="-79"/>
                <a:cs typeface="Gisha" pitchFamily="34" charset="-79"/>
              </a:rPr>
              <a:t>So </a:t>
            </a:r>
            <a:r>
              <a:rPr lang="en-US" sz="3200" b="1" dirty="0">
                <a:solidFill>
                  <a:schemeClr val="bg2"/>
                </a:solidFill>
                <a:latin typeface="Gisha" pitchFamily="34" charset="-79"/>
                <a:cs typeface="Gisha" pitchFamily="34" charset="-79"/>
              </a:rPr>
              <a:t>add 273 to your Celsius </a:t>
            </a:r>
            <a:r>
              <a:rPr lang="en-US" sz="3200" b="1" dirty="0" smtClean="0">
                <a:solidFill>
                  <a:schemeClr val="bg2"/>
                </a:solidFill>
                <a:latin typeface="Gisha" pitchFamily="34" charset="-79"/>
                <a:cs typeface="Gisha" pitchFamily="34" charset="-79"/>
              </a:rPr>
              <a:t>temperatures:</a:t>
            </a:r>
          </a:p>
          <a:p>
            <a:pPr marL="68580" indent="0">
              <a:buNone/>
            </a:pPr>
            <a:endParaRPr lang="en-US" sz="3200" b="1" dirty="0">
              <a:solidFill>
                <a:schemeClr val="bg2"/>
              </a:solidFill>
              <a:latin typeface="Gisha" pitchFamily="34" charset="-79"/>
              <a:cs typeface="Gisha" pitchFamily="34" charset="-79"/>
            </a:endParaRPr>
          </a:p>
          <a:p>
            <a:pPr marL="68580" indent="0" algn="ctr">
              <a:buNone/>
            </a:pPr>
            <a:r>
              <a:rPr lang="en-US" sz="3200" b="1" dirty="0">
                <a:solidFill>
                  <a:schemeClr val="bg2"/>
                </a:solidFill>
                <a:latin typeface="Gisha" pitchFamily="34" charset="-79"/>
                <a:cs typeface="Gisha" pitchFamily="34" charset="-79"/>
              </a:rPr>
              <a:t>27˚C + 273 = 300K</a:t>
            </a:r>
          </a:p>
          <a:p>
            <a:pPr marL="68580" indent="0" algn="ctr">
              <a:buNone/>
            </a:pPr>
            <a:r>
              <a:rPr lang="en-US" sz="3200" b="1" dirty="0">
                <a:solidFill>
                  <a:schemeClr val="bg2"/>
                </a:solidFill>
                <a:latin typeface="Gisha" pitchFamily="34" charset="-79"/>
                <a:cs typeface="Gisha" pitchFamily="34" charset="-79"/>
              </a:rPr>
              <a:t>77˚C + 273 = 350K</a:t>
            </a:r>
          </a:p>
          <a:p>
            <a:pPr marL="68580" indent="0">
              <a:buNone/>
            </a:pPr>
            <a:endParaRPr lang="en-US" sz="3200" b="1" dirty="0" smtClean="0">
              <a:solidFill>
                <a:schemeClr val="bg2"/>
              </a:solidFill>
            </a:endParaRPr>
          </a:p>
          <a:p>
            <a:pPr marL="68580" indent="0" algn="ctr">
              <a:buNone/>
            </a:pPr>
            <a:endParaRPr lang="en-US" sz="3200" b="1" dirty="0">
              <a:solidFill>
                <a:schemeClr val="bg2"/>
              </a:solidFill>
            </a:endParaRPr>
          </a:p>
        </p:txBody>
      </p:sp>
    </p:spTree>
    <p:extLst>
      <p:ext uri="{BB962C8B-B14F-4D97-AF65-F5344CB8AC3E}">
        <p14:creationId xmlns:p14="http://schemas.microsoft.com/office/powerpoint/2010/main" val="330279881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295400"/>
            <a:ext cx="6777317" cy="4537229"/>
          </a:xfrm>
        </p:spPr>
        <p:txBody>
          <a:bodyPr/>
          <a:lstStyle/>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lgn="ctr">
              <a:buNone/>
            </a:pPr>
            <a:r>
              <a:rPr lang="en-US" sz="4000" b="1" dirty="0" smtClean="0">
                <a:solidFill>
                  <a:schemeClr val="bg2"/>
                </a:solidFill>
                <a:latin typeface="Gisha" pitchFamily="34" charset="-79"/>
                <a:cs typeface="Gisha" pitchFamily="34" charset="-79"/>
              </a:rPr>
              <a:t>What is Step 3?</a:t>
            </a:r>
          </a:p>
        </p:txBody>
      </p:sp>
    </p:spTree>
    <p:extLst>
      <p:ext uri="{BB962C8B-B14F-4D97-AF65-F5344CB8AC3E}">
        <p14:creationId xmlns:p14="http://schemas.microsoft.com/office/powerpoint/2010/main" val="246419797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838200"/>
            <a:ext cx="6777317" cy="4994429"/>
          </a:xfrm>
        </p:spPr>
        <p:txBody>
          <a:bodyPr/>
          <a:lstStyle/>
          <a:p>
            <a:pPr marL="68580" indent="0">
              <a:buNone/>
            </a:pPr>
            <a:endParaRPr lang="en-US" dirty="0" smtClean="0"/>
          </a:p>
          <a:p>
            <a:pPr marL="68580" indent="0" algn="ctr">
              <a:buNone/>
            </a:pPr>
            <a:r>
              <a:rPr lang="en-US" sz="3200" b="1" dirty="0" smtClean="0">
                <a:solidFill>
                  <a:schemeClr val="bg2"/>
                </a:solidFill>
                <a:latin typeface="Gisha" pitchFamily="34" charset="-79"/>
                <a:cs typeface="Gisha" pitchFamily="34" charset="-79"/>
              </a:rPr>
              <a:t>Plug the numbers into your equation. </a:t>
            </a:r>
          </a:p>
          <a:p>
            <a:pPr marL="68580" indent="0" algn="ctr">
              <a:buNone/>
            </a:pPr>
            <a:endParaRPr lang="en-US" sz="3200" b="1" dirty="0" smtClean="0">
              <a:solidFill>
                <a:schemeClr val="bg2"/>
              </a:solidFill>
              <a:latin typeface="Gisha" pitchFamily="34" charset="-79"/>
              <a:cs typeface="Gisha" pitchFamily="34" charset="-79"/>
            </a:endParaRPr>
          </a:p>
          <a:p>
            <a:pPr marL="68580" indent="0" algn="ctr">
              <a:buNone/>
            </a:pPr>
            <a:r>
              <a:rPr lang="en-US" b="1" dirty="0" smtClean="0">
                <a:solidFill>
                  <a:schemeClr val="bg2"/>
                </a:solidFill>
                <a:latin typeface="Gisha" pitchFamily="34" charset="-79"/>
                <a:cs typeface="Gisha" pitchFamily="34" charset="-79"/>
              </a:rPr>
              <a:t>V2 </a:t>
            </a:r>
            <a:r>
              <a:rPr lang="en-US" b="1" dirty="0">
                <a:solidFill>
                  <a:schemeClr val="bg2"/>
                </a:solidFill>
                <a:latin typeface="Gisha" pitchFamily="34" charset="-79"/>
                <a:cs typeface="Gisha" pitchFamily="34" charset="-79"/>
              </a:rPr>
              <a:t>= </a:t>
            </a:r>
            <a:r>
              <a:rPr lang="en-US" b="1" u="sng" dirty="0">
                <a:solidFill>
                  <a:schemeClr val="bg2"/>
                </a:solidFill>
                <a:latin typeface="Gisha" pitchFamily="34" charset="-79"/>
                <a:cs typeface="Gisha" pitchFamily="34" charset="-79"/>
              </a:rPr>
              <a:t>(V1)(T2)</a:t>
            </a:r>
          </a:p>
          <a:p>
            <a:pPr marL="68580" indent="0">
              <a:buNone/>
            </a:pPr>
            <a:r>
              <a:rPr lang="en-US" b="1" dirty="0">
                <a:solidFill>
                  <a:schemeClr val="bg2"/>
                </a:solidFill>
                <a:latin typeface="Gisha" pitchFamily="34" charset="-79"/>
                <a:cs typeface="Gisha" pitchFamily="34" charset="-79"/>
              </a:rPr>
              <a:t>				T1</a:t>
            </a:r>
          </a:p>
          <a:p>
            <a:pPr marL="68580" indent="0" algn="ctr">
              <a:buNone/>
            </a:pPr>
            <a:r>
              <a:rPr lang="en-US" b="1" dirty="0" smtClean="0">
                <a:solidFill>
                  <a:schemeClr val="bg2"/>
                </a:solidFill>
                <a:latin typeface="Gisha" pitchFamily="34" charset="-79"/>
                <a:cs typeface="Gisha" pitchFamily="34" charset="-79"/>
              </a:rPr>
              <a:t>V2 = </a:t>
            </a:r>
            <a:r>
              <a:rPr lang="en-US" b="1" u="sng" dirty="0" smtClean="0">
                <a:solidFill>
                  <a:schemeClr val="bg2"/>
                </a:solidFill>
                <a:latin typeface="Gisha" pitchFamily="34" charset="-79"/>
                <a:cs typeface="Gisha" pitchFamily="34" charset="-79"/>
              </a:rPr>
              <a:t>(600mL) (350K)</a:t>
            </a:r>
          </a:p>
          <a:p>
            <a:pPr marL="68580" indent="0" algn="ctr">
              <a:buNone/>
            </a:pPr>
            <a:r>
              <a:rPr lang="en-US" b="1" dirty="0">
                <a:solidFill>
                  <a:schemeClr val="bg2"/>
                </a:solidFill>
                <a:latin typeface="Gisha" pitchFamily="34" charset="-79"/>
                <a:cs typeface="Gisha" pitchFamily="34" charset="-79"/>
              </a:rPr>
              <a:t> </a:t>
            </a:r>
            <a:r>
              <a:rPr lang="en-US" b="1" dirty="0" smtClean="0">
                <a:solidFill>
                  <a:schemeClr val="bg2"/>
                </a:solidFill>
                <a:latin typeface="Gisha" pitchFamily="34" charset="-79"/>
                <a:cs typeface="Gisha" pitchFamily="34" charset="-79"/>
              </a:rPr>
              <a:t> 300K</a:t>
            </a:r>
          </a:p>
          <a:p>
            <a:pPr marL="68580" indent="0" algn="ctr">
              <a:buNone/>
            </a:pPr>
            <a:endParaRPr lang="en-US" sz="3200" b="1" dirty="0">
              <a:solidFill>
                <a:schemeClr val="bg2"/>
              </a:solidFill>
            </a:endParaRPr>
          </a:p>
          <a:p>
            <a:pPr marL="68580" indent="0" algn="ctr">
              <a:buNone/>
            </a:pPr>
            <a:endParaRPr lang="en-US" sz="3200" b="1" dirty="0" smtClean="0">
              <a:solidFill>
                <a:schemeClr val="bg2"/>
              </a:solidFill>
            </a:endParaRPr>
          </a:p>
        </p:txBody>
      </p:sp>
    </p:spTree>
    <p:extLst>
      <p:ext uri="{BB962C8B-B14F-4D97-AF65-F5344CB8AC3E}">
        <p14:creationId xmlns:p14="http://schemas.microsoft.com/office/powerpoint/2010/main" val="179435129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762000"/>
            <a:ext cx="6777317" cy="5562600"/>
          </a:xfrm>
        </p:spPr>
        <p:txBody>
          <a:bodyPr/>
          <a:lstStyle/>
          <a:p>
            <a:pPr marL="68580" indent="0" algn="ctr">
              <a:buNone/>
            </a:pPr>
            <a:r>
              <a:rPr lang="en-US" b="1" dirty="0">
                <a:solidFill>
                  <a:schemeClr val="bg2"/>
                </a:solidFill>
                <a:latin typeface="Gisha" pitchFamily="34" charset="-79"/>
                <a:cs typeface="Gisha" pitchFamily="34" charset="-79"/>
              </a:rPr>
              <a:t>V2 = </a:t>
            </a:r>
            <a:r>
              <a:rPr lang="en-US" b="1" u="sng" dirty="0">
                <a:solidFill>
                  <a:schemeClr val="bg2"/>
                </a:solidFill>
                <a:latin typeface="Gisha" pitchFamily="34" charset="-79"/>
                <a:cs typeface="Gisha" pitchFamily="34" charset="-79"/>
              </a:rPr>
              <a:t>(600mL) (350K)</a:t>
            </a:r>
          </a:p>
          <a:p>
            <a:pPr marL="68580" indent="0" algn="ctr">
              <a:buNone/>
            </a:pPr>
            <a:r>
              <a:rPr lang="en-US" b="1" dirty="0">
                <a:solidFill>
                  <a:schemeClr val="bg2"/>
                </a:solidFill>
                <a:latin typeface="Gisha" pitchFamily="34" charset="-79"/>
                <a:cs typeface="Gisha" pitchFamily="34" charset="-79"/>
              </a:rPr>
              <a:t>  300K</a:t>
            </a:r>
          </a:p>
          <a:p>
            <a:pPr marL="68580" indent="0" algn="ctr">
              <a:buNone/>
            </a:pPr>
            <a:endParaRPr lang="en-US" b="1" dirty="0">
              <a:solidFill>
                <a:schemeClr val="bg2"/>
              </a:solidFill>
              <a:latin typeface="Gisha" pitchFamily="34" charset="-79"/>
              <a:cs typeface="Gisha" pitchFamily="34" charset="-79"/>
            </a:endParaRPr>
          </a:p>
          <a:p>
            <a:pPr marL="68580" indent="0" algn="ctr">
              <a:buNone/>
            </a:pPr>
            <a:r>
              <a:rPr lang="en-US" b="1" dirty="0" smtClean="0">
                <a:solidFill>
                  <a:schemeClr val="bg2"/>
                </a:solidFill>
                <a:latin typeface="Gisha" pitchFamily="34" charset="-79"/>
                <a:cs typeface="Gisha" pitchFamily="34" charset="-79"/>
              </a:rPr>
              <a:t>V2 = </a:t>
            </a:r>
            <a:r>
              <a:rPr lang="en-US" b="1" u="sng" dirty="0" smtClean="0">
                <a:solidFill>
                  <a:schemeClr val="bg2"/>
                </a:solidFill>
                <a:latin typeface="Gisha" pitchFamily="34" charset="-79"/>
                <a:cs typeface="Gisha" pitchFamily="34" charset="-79"/>
              </a:rPr>
              <a:t>210000 mL K</a:t>
            </a:r>
          </a:p>
          <a:p>
            <a:pPr marL="68580" indent="0" algn="ctr">
              <a:buNone/>
            </a:pPr>
            <a:r>
              <a:rPr lang="en-US" b="1" dirty="0">
                <a:solidFill>
                  <a:schemeClr val="bg2"/>
                </a:solidFill>
                <a:latin typeface="Gisha" pitchFamily="34" charset="-79"/>
                <a:cs typeface="Gisha" pitchFamily="34" charset="-79"/>
              </a:rPr>
              <a:t>	</a:t>
            </a:r>
            <a:r>
              <a:rPr lang="en-US" b="1" dirty="0" smtClean="0">
                <a:solidFill>
                  <a:schemeClr val="bg2"/>
                </a:solidFill>
                <a:latin typeface="Gisha" pitchFamily="34" charset="-79"/>
                <a:cs typeface="Gisha" pitchFamily="34" charset="-79"/>
              </a:rPr>
              <a:t>300K</a:t>
            </a:r>
          </a:p>
          <a:p>
            <a:pPr marL="68580" indent="0">
              <a:buNone/>
            </a:pPr>
            <a:r>
              <a:rPr lang="en-US" b="1" dirty="0" smtClean="0">
                <a:solidFill>
                  <a:schemeClr val="bg2"/>
                </a:solidFill>
                <a:latin typeface="Gisha" pitchFamily="34" charset="-79"/>
                <a:cs typeface="Gisha" pitchFamily="34" charset="-79"/>
              </a:rPr>
              <a:t>Get rid of your like units on the top and bottom.</a:t>
            </a:r>
          </a:p>
          <a:p>
            <a:pPr marL="68580" indent="0" algn="ctr">
              <a:buNone/>
            </a:pPr>
            <a:r>
              <a:rPr lang="en-US" b="1" dirty="0">
                <a:solidFill>
                  <a:schemeClr val="bg2"/>
                </a:solidFill>
                <a:latin typeface="Gisha" pitchFamily="34" charset="-79"/>
                <a:cs typeface="Gisha" pitchFamily="34" charset="-79"/>
              </a:rPr>
              <a:t>V2 = </a:t>
            </a:r>
            <a:r>
              <a:rPr lang="en-US" b="1" u="sng" dirty="0">
                <a:solidFill>
                  <a:schemeClr val="bg2"/>
                </a:solidFill>
                <a:latin typeface="Gisha" pitchFamily="34" charset="-79"/>
                <a:cs typeface="Gisha" pitchFamily="34" charset="-79"/>
              </a:rPr>
              <a:t>210000 mL </a:t>
            </a:r>
            <a:r>
              <a:rPr lang="en-US" b="1" u="sng" strike="sngStrike" dirty="0">
                <a:solidFill>
                  <a:schemeClr val="bg2"/>
                </a:solidFill>
                <a:latin typeface="Gisha" pitchFamily="34" charset="-79"/>
                <a:cs typeface="Gisha" pitchFamily="34" charset="-79"/>
              </a:rPr>
              <a:t>K</a:t>
            </a:r>
          </a:p>
          <a:p>
            <a:pPr marL="68580" indent="0" algn="ctr">
              <a:buNone/>
            </a:pPr>
            <a:r>
              <a:rPr lang="en-US" b="1" dirty="0">
                <a:solidFill>
                  <a:schemeClr val="bg2"/>
                </a:solidFill>
                <a:latin typeface="Gisha" pitchFamily="34" charset="-79"/>
                <a:cs typeface="Gisha" pitchFamily="34" charset="-79"/>
              </a:rPr>
              <a:t>	</a:t>
            </a:r>
            <a:r>
              <a:rPr lang="en-US" b="1" dirty="0" smtClean="0">
                <a:solidFill>
                  <a:schemeClr val="bg2"/>
                </a:solidFill>
                <a:latin typeface="Gisha" pitchFamily="34" charset="-79"/>
                <a:cs typeface="Gisha" pitchFamily="34" charset="-79"/>
              </a:rPr>
              <a:t>300</a:t>
            </a:r>
            <a:r>
              <a:rPr lang="en-US" b="1" strike="sngStrike" dirty="0" smtClean="0">
                <a:solidFill>
                  <a:schemeClr val="bg2"/>
                </a:solidFill>
                <a:latin typeface="Gisha" pitchFamily="34" charset="-79"/>
                <a:cs typeface="Gisha" pitchFamily="34" charset="-79"/>
              </a:rPr>
              <a:t>K</a:t>
            </a:r>
          </a:p>
          <a:p>
            <a:pPr marL="68580" indent="0" algn="ctr">
              <a:buNone/>
            </a:pPr>
            <a:endParaRPr lang="en-US" b="1" strike="sngStrike" dirty="0">
              <a:solidFill>
                <a:schemeClr val="bg2"/>
              </a:solidFill>
              <a:latin typeface="Gisha" pitchFamily="34" charset="-79"/>
              <a:cs typeface="Gisha" pitchFamily="34" charset="-79"/>
            </a:endParaRPr>
          </a:p>
          <a:p>
            <a:pPr marL="68580" indent="0" algn="ctr">
              <a:buNone/>
            </a:pPr>
            <a:r>
              <a:rPr lang="en-US" sz="3200" b="1" dirty="0" smtClean="0">
                <a:solidFill>
                  <a:srgbClr val="FF0000"/>
                </a:solidFill>
                <a:latin typeface="Gisha" pitchFamily="34" charset="-79"/>
                <a:cs typeface="Gisha" pitchFamily="34" charset="-79"/>
              </a:rPr>
              <a:t>V2 = 700 mL</a:t>
            </a:r>
            <a:endParaRPr lang="en-US" sz="3200" b="1" dirty="0">
              <a:solidFill>
                <a:srgbClr val="FF0000"/>
              </a:solidFill>
              <a:latin typeface="Gisha" pitchFamily="34" charset="-79"/>
              <a:cs typeface="Gisha" pitchFamily="34" charset="-79"/>
            </a:endParaRPr>
          </a:p>
          <a:p>
            <a:pPr marL="68580" indent="0">
              <a:buNone/>
            </a:pPr>
            <a:endParaRPr lang="en-US" b="1" dirty="0">
              <a:solidFill>
                <a:schemeClr val="bg2"/>
              </a:solidFill>
            </a:endParaRPr>
          </a:p>
        </p:txBody>
      </p:sp>
    </p:spTree>
    <p:extLst>
      <p:ext uri="{BB962C8B-B14F-4D97-AF65-F5344CB8AC3E}">
        <p14:creationId xmlns:p14="http://schemas.microsoft.com/office/powerpoint/2010/main" val="43344723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solidFill>
                <a:latin typeface="Gisha" pitchFamily="34" charset="-79"/>
                <a:cs typeface="Gisha" pitchFamily="34" charset="-79"/>
              </a:rPr>
              <a:t>Charles's Law Demos</a:t>
            </a:r>
            <a:endParaRPr lang="en-US" b="1" dirty="0">
              <a:solidFill>
                <a:schemeClr val="bg2"/>
              </a:solidFill>
              <a:latin typeface="Gisha" pitchFamily="34" charset="-79"/>
              <a:cs typeface="Gisha" pitchFamily="34" charset="-79"/>
            </a:endParaRPr>
          </a:p>
        </p:txBody>
      </p:sp>
      <p:sp>
        <p:nvSpPr>
          <p:cNvPr id="10" name="Content Placeholder 9"/>
          <p:cNvSpPr>
            <a:spLocks noGrp="1"/>
          </p:cNvSpPr>
          <p:nvPr>
            <p:ph sz="quarter" idx="13"/>
          </p:nvPr>
        </p:nvSpPr>
        <p:spPr/>
        <p:txBody>
          <a:bodyPr/>
          <a:lstStyle/>
          <a:p>
            <a:r>
              <a:rPr lang="en-US" dirty="0" smtClean="0">
                <a:solidFill>
                  <a:schemeClr val="bg2"/>
                </a:solidFill>
                <a:latin typeface="Gisha" pitchFamily="34" charset="-79"/>
                <a:cs typeface="Gisha" pitchFamily="34" charset="-79"/>
              </a:rPr>
              <a:t>Egg in a bottle</a:t>
            </a:r>
          </a:p>
          <a:p>
            <a:endParaRPr lang="en-US" dirty="0"/>
          </a:p>
          <a:p>
            <a:pPr marL="68580" indent="0">
              <a:buNone/>
            </a:pPr>
            <a:endParaRPr lang="en-US"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541" y="2895600"/>
            <a:ext cx="3729182" cy="2895600"/>
          </a:xfrm>
          <a:prstGeom prst="rect">
            <a:avLst/>
          </a:prstGeom>
        </p:spPr>
      </p:pic>
      <p:sp>
        <p:nvSpPr>
          <p:cNvPr id="12" name="Content Placeholder 11"/>
          <p:cNvSpPr>
            <a:spLocks noGrp="1"/>
          </p:cNvSpPr>
          <p:nvPr>
            <p:ph sz="quarter" idx="14"/>
          </p:nvPr>
        </p:nvSpPr>
        <p:spPr/>
        <p:txBody>
          <a:bodyPr/>
          <a:lstStyle/>
          <a:p>
            <a:r>
              <a:rPr lang="en-US" dirty="0" smtClean="0">
                <a:solidFill>
                  <a:schemeClr val="bg2"/>
                </a:solidFill>
                <a:latin typeface="Gisha" pitchFamily="34" charset="-79"/>
                <a:cs typeface="Gisha" pitchFamily="34" charset="-79"/>
              </a:rPr>
              <a:t>Ivory Soap in microwave: </a:t>
            </a:r>
            <a:r>
              <a:rPr lang="en-US" sz="2000" b="1" dirty="0" smtClean="0">
                <a:solidFill>
                  <a:schemeClr val="bg2"/>
                </a:solidFill>
                <a:latin typeface="Gisha" pitchFamily="34" charset="-79"/>
                <a:cs typeface="Gisha" pitchFamily="34" charset="-79"/>
              </a:rPr>
              <a:t>DO NOT ATTEMPT AT HOME!!!</a:t>
            </a:r>
          </a:p>
          <a:p>
            <a:pPr marL="68580" indent="0">
              <a:buNone/>
            </a:pPr>
            <a:endParaRPr lang="en-US" sz="2000" b="1" dirty="0">
              <a:solidFill>
                <a:schemeClr val="bg2"/>
              </a:solidFill>
            </a:endParaRPr>
          </a:p>
          <a:p>
            <a:pPr marL="68580" indent="0">
              <a:buNone/>
            </a:pPr>
            <a:endParaRPr lang="en-US" sz="2000" b="1" dirty="0">
              <a:solidFill>
                <a:schemeClr val="bg2"/>
              </a:solidFill>
            </a:endParaRP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2116" y="3733800"/>
            <a:ext cx="3153659" cy="2362200"/>
          </a:xfrm>
          <a:prstGeom prst="rect">
            <a:avLst/>
          </a:prstGeom>
        </p:spPr>
      </p:pic>
    </p:spTree>
    <p:extLst>
      <p:ext uri="{BB962C8B-B14F-4D97-AF65-F5344CB8AC3E}">
        <p14:creationId xmlns:p14="http://schemas.microsoft.com/office/powerpoint/2010/main" val="274238030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00600" y="685800"/>
            <a:ext cx="3300984" cy="1463040"/>
          </a:xfrm>
        </p:spPr>
        <p:txBody>
          <a:bodyPr/>
          <a:lstStyle/>
          <a:p>
            <a:r>
              <a:rPr lang="en-US" b="1" dirty="0" smtClean="0">
                <a:solidFill>
                  <a:schemeClr val="bg2"/>
                </a:solidFill>
                <a:latin typeface="Gisha" pitchFamily="34" charset="-79"/>
                <a:cs typeface="Gisha" pitchFamily="34" charset="-79"/>
              </a:rPr>
              <a:t>Why did the egg go in the bottle?</a:t>
            </a:r>
            <a:endParaRPr lang="en-US" b="1" dirty="0">
              <a:solidFill>
                <a:schemeClr val="bg2"/>
              </a:solidFill>
              <a:latin typeface="Gisha" pitchFamily="34" charset="-79"/>
              <a:cs typeface="Gisha" pitchFamily="34" charset="-79"/>
            </a:endParaRPr>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l="6220" r="6220"/>
          <a:stretch>
            <a:fillRect/>
          </a:stretch>
        </p:blipFill>
        <p:spPr/>
      </p:pic>
    </p:spTree>
    <p:extLst>
      <p:ext uri="{BB962C8B-B14F-4D97-AF65-F5344CB8AC3E}">
        <p14:creationId xmlns:p14="http://schemas.microsoft.com/office/powerpoint/2010/main" val="56073620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gradFill>
          <a:gsLst>
            <a:gs pos="0">
              <a:schemeClr val="bg2">
                <a:shade val="94000"/>
                <a:satMod val="114000"/>
                <a:lumMod val="96000"/>
              </a:schemeClr>
            </a:gs>
            <a:gs pos="62000">
              <a:schemeClr val="bg2">
                <a:tint val="92000"/>
                <a:shade val="66000"/>
                <a:satMod val="110000"/>
                <a:lumMod val="80000"/>
              </a:schemeClr>
            </a:gs>
            <a:gs pos="100000">
              <a:schemeClr val="bg2">
                <a:tint val="89000"/>
                <a:shade val="62000"/>
                <a:satMod val="110000"/>
                <a:lumMod val="72000"/>
              </a:schemeClr>
            </a:gs>
          </a:gsLst>
          <a:lin ang="5400000" scaled="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043490" y="685800"/>
            <a:ext cx="7024744" cy="1066800"/>
          </a:xfrm>
        </p:spPr>
        <p:txBody>
          <a:bodyPr>
            <a:normAutofit fontScale="90000"/>
          </a:bodyPr>
          <a:lstStyle/>
          <a:p>
            <a:r>
              <a:rPr lang="en-US" b="1" dirty="0" smtClean="0">
                <a:solidFill>
                  <a:schemeClr val="bg2"/>
                </a:solidFill>
                <a:latin typeface="Gisha" pitchFamily="34" charset="-79"/>
                <a:cs typeface="Gisha" pitchFamily="34" charset="-79"/>
              </a:rPr>
              <a:t>Why did the egg go in the bottle…</a:t>
            </a:r>
            <a:endParaRPr lang="en-US" b="1" dirty="0">
              <a:solidFill>
                <a:schemeClr val="bg2"/>
              </a:solidFill>
              <a:latin typeface="Gisha" pitchFamily="34" charset="-79"/>
              <a:cs typeface="Gisha" pitchFamily="34" charset="-79"/>
            </a:endParaRPr>
          </a:p>
        </p:txBody>
      </p:sp>
      <p:sp>
        <p:nvSpPr>
          <p:cNvPr id="6" name="Content Placeholder 5"/>
          <p:cNvSpPr>
            <a:spLocks noGrp="1"/>
          </p:cNvSpPr>
          <p:nvPr>
            <p:ph idx="1"/>
          </p:nvPr>
        </p:nvSpPr>
        <p:spPr>
          <a:xfrm>
            <a:off x="1043492" y="1752600"/>
            <a:ext cx="6777317" cy="4648200"/>
          </a:xfrm>
        </p:spPr>
        <p:txBody>
          <a:bodyPr>
            <a:noAutofit/>
          </a:bodyPr>
          <a:lstStyle/>
          <a:p>
            <a:r>
              <a:rPr lang="en-US" sz="1800" b="1" dirty="0">
                <a:solidFill>
                  <a:schemeClr val="bg2"/>
                </a:solidFill>
                <a:latin typeface="Gisha" pitchFamily="34" charset="-79"/>
                <a:cs typeface="Gisha" pitchFamily="34" charset="-79"/>
              </a:rPr>
              <a:t>When </a:t>
            </a:r>
            <a:r>
              <a:rPr lang="en-US" sz="1800" b="1" dirty="0" smtClean="0">
                <a:solidFill>
                  <a:schemeClr val="bg2"/>
                </a:solidFill>
                <a:latin typeface="Gisha" pitchFamily="34" charset="-79"/>
                <a:cs typeface="Gisha" pitchFamily="34" charset="-79"/>
              </a:rPr>
              <a:t>the egg was set on the </a:t>
            </a:r>
            <a:r>
              <a:rPr lang="en-US" sz="1800" b="1" dirty="0">
                <a:solidFill>
                  <a:schemeClr val="bg2"/>
                </a:solidFill>
                <a:latin typeface="Gisha" pitchFamily="34" charset="-79"/>
                <a:cs typeface="Gisha" pitchFamily="34" charset="-79"/>
              </a:rPr>
              <a:t>bottle, the air pressure inside the bottle matched the air pressure </a:t>
            </a:r>
            <a:r>
              <a:rPr lang="en-US" sz="1800" b="1" dirty="0" smtClean="0">
                <a:solidFill>
                  <a:schemeClr val="bg2"/>
                </a:solidFill>
                <a:latin typeface="Gisha" pitchFamily="34" charset="-79"/>
                <a:cs typeface="Gisha" pitchFamily="34" charset="-79"/>
              </a:rPr>
              <a:t>outside.</a:t>
            </a:r>
          </a:p>
          <a:p>
            <a:r>
              <a:rPr lang="en-US" sz="1800" b="1" dirty="0" smtClean="0">
                <a:solidFill>
                  <a:schemeClr val="bg2"/>
                </a:solidFill>
                <a:latin typeface="Gisha" pitchFamily="34" charset="-79"/>
                <a:cs typeface="Gisha" pitchFamily="34" charset="-79"/>
              </a:rPr>
              <a:t>When the burning paper was dropped into the bottle, it </a:t>
            </a:r>
            <a:r>
              <a:rPr lang="en-US" sz="1800" b="1" dirty="0">
                <a:solidFill>
                  <a:schemeClr val="bg2"/>
                </a:solidFill>
                <a:latin typeface="Gisha" pitchFamily="34" charset="-79"/>
                <a:cs typeface="Gisha" pitchFamily="34" charset="-79"/>
              </a:rPr>
              <a:t>caused the air inside to heat up and expand rapidly. That expanding air pushed the egg aside and escaped from the </a:t>
            </a:r>
            <a:r>
              <a:rPr lang="en-US" sz="1800" b="1" dirty="0" smtClean="0">
                <a:solidFill>
                  <a:schemeClr val="bg2"/>
                </a:solidFill>
                <a:latin typeface="Gisha" pitchFamily="34" charset="-79"/>
                <a:cs typeface="Gisha" pitchFamily="34" charset="-79"/>
              </a:rPr>
              <a:t>bottle.</a:t>
            </a:r>
          </a:p>
          <a:p>
            <a:r>
              <a:rPr lang="en-US" sz="1800" b="1" dirty="0" smtClean="0">
                <a:solidFill>
                  <a:schemeClr val="bg2"/>
                </a:solidFill>
                <a:latin typeface="Gisha" pitchFamily="34" charset="-79"/>
                <a:cs typeface="Gisha" pitchFamily="34" charset="-79"/>
              </a:rPr>
              <a:t>When </a:t>
            </a:r>
            <a:r>
              <a:rPr lang="en-US" sz="1800" b="1" dirty="0">
                <a:solidFill>
                  <a:schemeClr val="bg2"/>
                </a:solidFill>
                <a:latin typeface="Gisha" pitchFamily="34" charset="-79"/>
                <a:cs typeface="Gisha" pitchFamily="34" charset="-79"/>
              </a:rPr>
              <a:t>the fire consumed all the oxygen inside the bottle, the flame went out and the remaining air in the bottle cooled down. </a:t>
            </a:r>
            <a:endParaRPr lang="en-US" sz="1800" b="1" dirty="0" smtClean="0">
              <a:solidFill>
                <a:schemeClr val="bg2"/>
              </a:solidFill>
              <a:latin typeface="Gisha" pitchFamily="34" charset="-79"/>
              <a:cs typeface="Gisha" pitchFamily="34" charset="-79"/>
            </a:endParaRPr>
          </a:p>
          <a:p>
            <a:r>
              <a:rPr lang="en-US" sz="1800" b="1" dirty="0" smtClean="0">
                <a:solidFill>
                  <a:schemeClr val="bg2"/>
                </a:solidFill>
                <a:latin typeface="Gisha" pitchFamily="34" charset="-79"/>
                <a:cs typeface="Gisha" pitchFamily="34" charset="-79"/>
              </a:rPr>
              <a:t>Cool </a:t>
            </a:r>
            <a:r>
              <a:rPr lang="en-US" sz="1800" b="1" dirty="0">
                <a:solidFill>
                  <a:schemeClr val="bg2"/>
                </a:solidFill>
                <a:latin typeface="Gisha" pitchFamily="34" charset="-79"/>
                <a:cs typeface="Gisha" pitchFamily="34" charset="-79"/>
              </a:rPr>
              <a:t>air takes up less space, exerting less pressure inside the bottle. (The egg acted as a seal to prevent outside air from getting in to fill the extra space.) </a:t>
            </a:r>
            <a:endParaRPr lang="en-US" sz="1800" b="1" dirty="0" smtClean="0">
              <a:solidFill>
                <a:schemeClr val="bg2"/>
              </a:solidFill>
              <a:latin typeface="Gisha" pitchFamily="34" charset="-79"/>
              <a:cs typeface="Gisha" pitchFamily="34" charset="-79"/>
            </a:endParaRPr>
          </a:p>
          <a:p>
            <a:r>
              <a:rPr lang="en-US" sz="1800" b="1" dirty="0" smtClean="0">
                <a:solidFill>
                  <a:schemeClr val="bg2"/>
                </a:solidFill>
                <a:latin typeface="Gisha" pitchFamily="34" charset="-79"/>
                <a:cs typeface="Gisha" pitchFamily="34" charset="-79"/>
              </a:rPr>
              <a:t>The </a:t>
            </a:r>
            <a:r>
              <a:rPr lang="en-US" sz="1800" b="1" dirty="0">
                <a:solidFill>
                  <a:schemeClr val="bg2"/>
                </a:solidFill>
                <a:latin typeface="Gisha" pitchFamily="34" charset="-79"/>
                <a:cs typeface="Gisha" pitchFamily="34" charset="-79"/>
              </a:rPr>
              <a:t>force of the air pushing on the egg from outside the bottle was greater than the force of the air pushing up on it from inside the bottle. </a:t>
            </a:r>
            <a:r>
              <a:rPr lang="en-US" sz="1800" b="1" i="1" dirty="0">
                <a:solidFill>
                  <a:schemeClr val="bg2"/>
                </a:solidFill>
                <a:latin typeface="Gisha" pitchFamily="34" charset="-79"/>
                <a:cs typeface="Gisha" pitchFamily="34" charset="-79"/>
              </a:rPr>
              <a:t>Voila</a:t>
            </a:r>
            <a:r>
              <a:rPr lang="en-US" sz="1800" b="1" dirty="0">
                <a:solidFill>
                  <a:schemeClr val="bg2"/>
                </a:solidFill>
                <a:latin typeface="Gisha" pitchFamily="34" charset="-79"/>
                <a:cs typeface="Gisha" pitchFamily="34" charset="-79"/>
              </a:rPr>
              <a:t> - the egg was pushed into the bottle!</a:t>
            </a:r>
          </a:p>
        </p:txBody>
      </p:sp>
    </p:spTree>
    <p:extLst>
      <p:ext uri="{BB962C8B-B14F-4D97-AF65-F5344CB8AC3E}">
        <p14:creationId xmlns:p14="http://schemas.microsoft.com/office/powerpoint/2010/main" val="39646439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Content Placeholder 1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58119" y="2508250"/>
            <a:ext cx="2466975" cy="1847850"/>
          </a:xfrm>
        </p:spPr>
      </p:pic>
      <p:sp>
        <p:nvSpPr>
          <p:cNvPr id="18" name="Title 17"/>
          <p:cNvSpPr>
            <a:spLocks noGrp="1"/>
          </p:cNvSpPr>
          <p:nvPr>
            <p:ph type="title"/>
          </p:nvPr>
        </p:nvSpPr>
        <p:spPr>
          <a:xfrm>
            <a:off x="4724400" y="685800"/>
            <a:ext cx="3304572" cy="914400"/>
          </a:xfrm>
        </p:spPr>
        <p:txBody>
          <a:bodyPr>
            <a:noAutofit/>
          </a:bodyPr>
          <a:lstStyle/>
          <a:p>
            <a:pPr algn="ctr"/>
            <a:r>
              <a:rPr lang="en-US" sz="2400" b="1" dirty="0" smtClean="0">
                <a:solidFill>
                  <a:schemeClr val="bg2"/>
                </a:solidFill>
                <a:latin typeface="Gisha" pitchFamily="34" charset="-79"/>
                <a:cs typeface="Gisha" pitchFamily="34" charset="-79"/>
              </a:rPr>
              <a:t>What do the variables represent?</a:t>
            </a:r>
            <a:endParaRPr lang="en-US" sz="2400" b="1" dirty="0">
              <a:solidFill>
                <a:schemeClr val="bg2"/>
              </a:solidFill>
              <a:latin typeface="Gisha" pitchFamily="34" charset="-79"/>
              <a:cs typeface="Gisha" pitchFamily="34" charset="-79"/>
            </a:endParaRPr>
          </a:p>
        </p:txBody>
      </p:sp>
      <p:sp>
        <p:nvSpPr>
          <p:cNvPr id="19" name="Text Placeholder 18"/>
          <p:cNvSpPr>
            <a:spLocks noGrp="1"/>
          </p:cNvSpPr>
          <p:nvPr>
            <p:ph type="body" sz="half" idx="2"/>
          </p:nvPr>
        </p:nvSpPr>
        <p:spPr>
          <a:xfrm>
            <a:off x="4724400" y="1828800"/>
            <a:ext cx="3298784" cy="3886200"/>
          </a:xfrm>
        </p:spPr>
        <p:txBody>
          <a:bodyPr>
            <a:normAutofit/>
          </a:bodyPr>
          <a:lstStyle/>
          <a:p>
            <a:r>
              <a:rPr lang="en-US" sz="2400" dirty="0" smtClean="0">
                <a:solidFill>
                  <a:schemeClr val="bg2"/>
                </a:solidFill>
                <a:latin typeface="Gisha" pitchFamily="34" charset="-79"/>
                <a:cs typeface="Gisha" pitchFamily="34" charset="-79"/>
              </a:rPr>
              <a:t>P1 = Original pressure in the container</a:t>
            </a:r>
          </a:p>
          <a:p>
            <a:r>
              <a:rPr lang="en-US" sz="2400" dirty="0" smtClean="0">
                <a:solidFill>
                  <a:schemeClr val="bg2"/>
                </a:solidFill>
                <a:latin typeface="Gisha" pitchFamily="34" charset="-79"/>
                <a:cs typeface="Gisha" pitchFamily="34" charset="-79"/>
              </a:rPr>
              <a:t>V1 = Original volume in the container</a:t>
            </a:r>
          </a:p>
          <a:p>
            <a:r>
              <a:rPr lang="en-US" sz="2400" dirty="0" smtClean="0">
                <a:solidFill>
                  <a:schemeClr val="bg2"/>
                </a:solidFill>
                <a:latin typeface="Gisha" pitchFamily="34" charset="-79"/>
                <a:cs typeface="Gisha" pitchFamily="34" charset="-79"/>
              </a:rPr>
              <a:t>P2 = Final pressure in the container</a:t>
            </a:r>
          </a:p>
          <a:p>
            <a:r>
              <a:rPr lang="en-US" sz="2400" dirty="0" smtClean="0">
                <a:solidFill>
                  <a:schemeClr val="bg2"/>
                </a:solidFill>
                <a:latin typeface="Gisha" pitchFamily="34" charset="-79"/>
                <a:cs typeface="Gisha" pitchFamily="34" charset="-79"/>
              </a:rPr>
              <a:t>V2 = Final volume in the container</a:t>
            </a:r>
            <a:endParaRPr lang="en-US" sz="2400" dirty="0">
              <a:solidFill>
                <a:schemeClr val="bg2"/>
              </a:solidFill>
              <a:latin typeface="Gisha" pitchFamily="34" charset="-79"/>
              <a:cs typeface="Gisha" pitchFamily="34" charset="-79"/>
            </a:endParaRPr>
          </a:p>
        </p:txBody>
      </p:sp>
      <p:pic>
        <p:nvPicPr>
          <p:cNvPr id="16" name="Content Placeholder 15"/>
          <p:cNvPicPr>
            <a:picLocks noGrp="1" noChangeAspect="1"/>
          </p:cNvPicPr>
          <p:nvPr>
            <p:ph sz="quarter" idx="4294967295"/>
          </p:nvPr>
        </p:nvPicPr>
        <p:blipFill>
          <a:blip r:embed="rId3">
            <a:extLst>
              <a:ext uri="{28A0092B-C50C-407E-A947-70E740481C1C}">
                <a14:useLocalDpi xmlns:a14="http://schemas.microsoft.com/office/drawing/2010/main" val="0"/>
              </a:ext>
            </a:extLst>
          </a:blip>
          <a:stretch>
            <a:fillRect/>
          </a:stretch>
        </p:blipFill>
        <p:spPr>
          <a:xfrm>
            <a:off x="990600" y="4648200"/>
            <a:ext cx="3419475" cy="836613"/>
          </a:xfrm>
        </p:spPr>
      </p:pic>
    </p:spTree>
    <p:extLst>
      <p:ext uri="{BB962C8B-B14F-4D97-AF65-F5344CB8AC3E}">
        <p14:creationId xmlns:p14="http://schemas.microsoft.com/office/powerpoint/2010/main" val="7193512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2286000"/>
            <a:ext cx="6324600" cy="4208734"/>
          </a:xfrm>
        </p:spPr>
      </p:pic>
      <p:sp>
        <p:nvSpPr>
          <p:cNvPr id="6" name="Title 5"/>
          <p:cNvSpPr>
            <a:spLocks noGrp="1"/>
          </p:cNvSpPr>
          <p:nvPr>
            <p:ph type="title"/>
          </p:nvPr>
        </p:nvSpPr>
        <p:spPr>
          <a:xfrm>
            <a:off x="4724400" y="685800"/>
            <a:ext cx="3304572" cy="1463153"/>
          </a:xfrm>
        </p:spPr>
        <p:txBody>
          <a:bodyPr/>
          <a:lstStyle/>
          <a:p>
            <a:r>
              <a:rPr lang="en-US" b="1" dirty="0" smtClean="0">
                <a:solidFill>
                  <a:schemeClr val="bg2"/>
                </a:solidFill>
                <a:latin typeface="Gisha" pitchFamily="34" charset="-79"/>
                <a:cs typeface="Gisha" pitchFamily="34" charset="-79"/>
              </a:rPr>
              <a:t>Why did the Ivory Soap turn into a soufflé?</a:t>
            </a:r>
            <a:endParaRPr lang="en-US"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361140554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2000"/>
            <a:ext cx="7024744" cy="1066800"/>
          </a:xfrm>
        </p:spPr>
        <p:txBody>
          <a:bodyPr>
            <a:normAutofit fontScale="90000"/>
          </a:bodyPr>
          <a:lstStyle/>
          <a:p>
            <a:r>
              <a:rPr lang="en-US" b="1" dirty="0" smtClean="0">
                <a:solidFill>
                  <a:schemeClr val="bg2"/>
                </a:solidFill>
                <a:latin typeface="Gisha" pitchFamily="34" charset="-79"/>
                <a:cs typeface="Gisha" pitchFamily="34" charset="-79"/>
              </a:rPr>
              <a:t>Why did the Ivory soap turn into a soufflé…</a:t>
            </a:r>
            <a:endParaRPr lang="en-US" b="1" dirty="0">
              <a:solidFill>
                <a:schemeClr val="bg2"/>
              </a:solidFill>
              <a:latin typeface="Gisha" pitchFamily="34" charset="-79"/>
              <a:cs typeface="Gisha" pitchFamily="34" charset="-79"/>
            </a:endParaRPr>
          </a:p>
        </p:txBody>
      </p:sp>
      <p:sp>
        <p:nvSpPr>
          <p:cNvPr id="3" name="Content Placeholder 2"/>
          <p:cNvSpPr>
            <a:spLocks noGrp="1"/>
          </p:cNvSpPr>
          <p:nvPr>
            <p:ph idx="1"/>
          </p:nvPr>
        </p:nvSpPr>
        <p:spPr>
          <a:xfrm>
            <a:off x="1043492" y="1828800"/>
            <a:ext cx="6777317" cy="4572000"/>
          </a:xfrm>
        </p:spPr>
        <p:txBody>
          <a:bodyPr>
            <a:noAutofit/>
          </a:bodyPr>
          <a:lstStyle/>
          <a:p>
            <a:r>
              <a:rPr lang="en-US" sz="2000" b="1" dirty="0">
                <a:solidFill>
                  <a:schemeClr val="bg2"/>
                </a:solidFill>
                <a:latin typeface="Gisha" pitchFamily="34" charset="-79"/>
                <a:cs typeface="Gisha" pitchFamily="34" charset="-79"/>
              </a:rPr>
              <a:t>Microwave ovens send microwaves waves back and forth through your food. This causes the water, fat, and sugar molecules in the food to rotate and bump into each other, which produces heat. </a:t>
            </a:r>
            <a:endParaRPr lang="en-US" sz="2000" b="1" dirty="0" smtClean="0">
              <a:solidFill>
                <a:schemeClr val="bg2"/>
              </a:solidFill>
              <a:latin typeface="Gisha" pitchFamily="34" charset="-79"/>
              <a:cs typeface="Gisha" pitchFamily="34" charset="-79"/>
            </a:endParaRPr>
          </a:p>
          <a:p>
            <a:r>
              <a:rPr lang="en-US" sz="2000" b="1" dirty="0" smtClean="0">
                <a:solidFill>
                  <a:schemeClr val="bg2"/>
                </a:solidFill>
                <a:latin typeface="Gisha" pitchFamily="34" charset="-79"/>
                <a:cs typeface="Gisha" pitchFamily="34" charset="-79"/>
              </a:rPr>
              <a:t>Ivory soap contains </a:t>
            </a:r>
            <a:r>
              <a:rPr lang="en-US" sz="2000" b="1" dirty="0">
                <a:solidFill>
                  <a:schemeClr val="bg2"/>
                </a:solidFill>
                <a:latin typeface="Gisha" pitchFamily="34" charset="-79"/>
                <a:cs typeface="Gisha" pitchFamily="34" charset="-79"/>
              </a:rPr>
              <a:t>small pockets of air that have water vapor trapped inside of them. </a:t>
            </a:r>
            <a:endParaRPr lang="en-US" sz="2000" b="1" dirty="0" smtClean="0">
              <a:solidFill>
                <a:schemeClr val="bg2"/>
              </a:solidFill>
              <a:latin typeface="Gisha" pitchFamily="34" charset="-79"/>
              <a:cs typeface="Gisha" pitchFamily="34" charset="-79"/>
            </a:endParaRPr>
          </a:p>
          <a:p>
            <a:r>
              <a:rPr lang="en-US" sz="2000" b="1" dirty="0" smtClean="0">
                <a:solidFill>
                  <a:schemeClr val="bg2"/>
                </a:solidFill>
                <a:latin typeface="Gisha" pitchFamily="34" charset="-79"/>
                <a:cs typeface="Gisha" pitchFamily="34" charset="-79"/>
              </a:rPr>
              <a:t>The </a:t>
            </a:r>
            <a:r>
              <a:rPr lang="en-US" sz="2000" b="1" dirty="0">
                <a:solidFill>
                  <a:schemeClr val="bg2"/>
                </a:solidFill>
                <a:latin typeface="Gisha" pitchFamily="34" charset="-79"/>
                <a:cs typeface="Gisha" pitchFamily="34" charset="-79"/>
              </a:rPr>
              <a:t>water vapor </a:t>
            </a:r>
            <a:r>
              <a:rPr lang="en-US" sz="2000" b="1" dirty="0" smtClean="0">
                <a:solidFill>
                  <a:schemeClr val="bg2"/>
                </a:solidFill>
                <a:latin typeface="Gisha" pitchFamily="34" charset="-79"/>
                <a:cs typeface="Gisha" pitchFamily="34" charset="-79"/>
              </a:rPr>
              <a:t>inside the Ivory, heats </a:t>
            </a:r>
            <a:r>
              <a:rPr lang="en-US" sz="2000" b="1" dirty="0">
                <a:solidFill>
                  <a:schemeClr val="bg2"/>
                </a:solidFill>
                <a:latin typeface="Gisha" pitchFamily="34" charset="-79"/>
                <a:cs typeface="Gisha" pitchFamily="34" charset="-79"/>
              </a:rPr>
              <a:t>up when the microwave is turned on. This leads to areas of high pressure inside the soap. </a:t>
            </a:r>
            <a:endParaRPr lang="en-US" sz="2000" b="1" dirty="0" smtClean="0">
              <a:solidFill>
                <a:schemeClr val="bg2"/>
              </a:solidFill>
              <a:latin typeface="Gisha" pitchFamily="34" charset="-79"/>
              <a:cs typeface="Gisha" pitchFamily="34" charset="-79"/>
            </a:endParaRPr>
          </a:p>
          <a:p>
            <a:r>
              <a:rPr lang="en-US" sz="2000" b="1" dirty="0" smtClean="0">
                <a:solidFill>
                  <a:schemeClr val="bg2"/>
                </a:solidFill>
                <a:latin typeface="Gisha" pitchFamily="34" charset="-79"/>
                <a:cs typeface="Gisha" pitchFamily="34" charset="-79"/>
              </a:rPr>
              <a:t>Eventually </a:t>
            </a:r>
            <a:r>
              <a:rPr lang="en-US" sz="2000" b="1" dirty="0">
                <a:solidFill>
                  <a:schemeClr val="bg2"/>
                </a:solidFill>
                <a:latin typeface="Gisha" pitchFamily="34" charset="-79"/>
                <a:cs typeface="Gisha" pitchFamily="34" charset="-79"/>
              </a:rPr>
              <a:t>the softened “walls” of the bar can’t hold up to the pressure and the soap starts to bubble and expand. As the soap cools down it stiffens up but keeps its new shape.</a:t>
            </a:r>
          </a:p>
        </p:txBody>
      </p:sp>
    </p:spTree>
    <p:extLst>
      <p:ext uri="{BB962C8B-B14F-4D97-AF65-F5344CB8AC3E}">
        <p14:creationId xmlns:p14="http://schemas.microsoft.com/office/powerpoint/2010/main" val="219502922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2"/>
                </a:solidFill>
                <a:latin typeface="Gisha" pitchFamily="34" charset="-79"/>
                <a:cs typeface="Gisha" pitchFamily="34" charset="-79"/>
              </a:rPr>
              <a:t>Charles Gas Law Practice Problems…</a:t>
            </a:r>
            <a:endParaRPr lang="en-US" b="1" dirty="0">
              <a:solidFill>
                <a:schemeClr val="bg2"/>
              </a:solidFill>
              <a:latin typeface="Gisha" pitchFamily="34" charset="-79"/>
              <a:cs typeface="Gisha" pitchFamily="34" charset="-79"/>
            </a:endParaRPr>
          </a:p>
        </p:txBody>
      </p:sp>
      <p:sp>
        <p:nvSpPr>
          <p:cNvPr id="3" name="Content Placeholder 2"/>
          <p:cNvSpPr>
            <a:spLocks noGrp="1"/>
          </p:cNvSpPr>
          <p:nvPr>
            <p:ph idx="1"/>
          </p:nvPr>
        </p:nvSpPr>
        <p:spPr/>
        <p:txBody>
          <a:bodyPr/>
          <a:lstStyle/>
          <a:p>
            <a:pPr marL="68580" indent="0">
              <a:buNone/>
            </a:pPr>
            <a:endParaRPr lang="en-US" dirty="0" smtClean="0"/>
          </a:p>
          <a:p>
            <a:pPr marL="68580" indent="0">
              <a:buNone/>
            </a:pPr>
            <a:endParaRPr lang="en-US" dirty="0"/>
          </a:p>
          <a:p>
            <a:pPr marL="68580" indent="0">
              <a:buNone/>
            </a:pPr>
            <a:r>
              <a:rPr lang="en-US" b="1" dirty="0">
                <a:solidFill>
                  <a:schemeClr val="bg2"/>
                </a:solidFill>
                <a:latin typeface="Gisha" pitchFamily="34" charset="-79"/>
                <a:cs typeface="Gisha" pitchFamily="34" charset="-79"/>
              </a:rPr>
              <a:t>A balloon is filled with 3.0 L of helium at 310 K. The balloon is placed in an oven where the </a:t>
            </a:r>
          </a:p>
          <a:p>
            <a:pPr marL="68580" indent="0">
              <a:buNone/>
            </a:pPr>
            <a:r>
              <a:rPr lang="en-US" b="1" dirty="0">
                <a:solidFill>
                  <a:schemeClr val="bg2"/>
                </a:solidFill>
                <a:latin typeface="Gisha" pitchFamily="34" charset="-79"/>
                <a:cs typeface="Gisha" pitchFamily="34" charset="-79"/>
              </a:rPr>
              <a:t>temperature reaches 340 K. What is the new volume of the balloon?</a:t>
            </a:r>
          </a:p>
        </p:txBody>
      </p:sp>
    </p:spTree>
    <p:extLst>
      <p:ext uri="{BB962C8B-B14F-4D97-AF65-F5344CB8AC3E}">
        <p14:creationId xmlns:p14="http://schemas.microsoft.com/office/powerpoint/2010/main" val="294551087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90600"/>
            <a:ext cx="6777317" cy="4842029"/>
          </a:xfrm>
        </p:spPr>
        <p:txBody>
          <a:bodyPr/>
          <a:lstStyle/>
          <a:p>
            <a:pPr marL="68580" indent="0">
              <a:buNone/>
            </a:pPr>
            <a:endParaRPr lang="en-US" b="1" dirty="0" smtClean="0">
              <a:solidFill>
                <a:schemeClr val="bg2"/>
              </a:solidFill>
              <a:latin typeface="Gisha" pitchFamily="34" charset="-79"/>
              <a:cs typeface="Gisha" pitchFamily="34" charset="-79"/>
            </a:endParaRPr>
          </a:p>
          <a:p>
            <a:pPr marL="68580" indent="0">
              <a:buNone/>
            </a:pPr>
            <a:endParaRPr lang="en-US" b="1" dirty="0">
              <a:solidFill>
                <a:schemeClr val="bg2"/>
              </a:solidFill>
              <a:latin typeface="Gisha" pitchFamily="34" charset="-79"/>
              <a:cs typeface="Gisha" pitchFamily="34" charset="-79"/>
            </a:endParaRPr>
          </a:p>
          <a:p>
            <a:pPr marL="68580" indent="0">
              <a:buNone/>
            </a:pPr>
            <a:endParaRPr lang="en-US" sz="3200" b="1" dirty="0" smtClean="0">
              <a:solidFill>
                <a:schemeClr val="bg2"/>
              </a:solidFill>
              <a:latin typeface="Gisha" pitchFamily="34" charset="-79"/>
              <a:cs typeface="Gisha" pitchFamily="34" charset="-79"/>
            </a:endParaRPr>
          </a:p>
          <a:p>
            <a:pPr marL="68580" indent="0">
              <a:buNone/>
            </a:pPr>
            <a:endParaRPr lang="en-US" sz="3200" b="1" dirty="0">
              <a:solidFill>
                <a:schemeClr val="bg2"/>
              </a:solidFill>
              <a:latin typeface="Gisha" pitchFamily="34" charset="-79"/>
              <a:cs typeface="Gisha" pitchFamily="34" charset="-79"/>
            </a:endParaRPr>
          </a:p>
          <a:p>
            <a:pPr marL="68580" indent="0">
              <a:buNone/>
            </a:pPr>
            <a:r>
              <a:rPr lang="en-US" sz="3200" b="1" dirty="0" smtClean="0">
                <a:solidFill>
                  <a:schemeClr val="bg2"/>
                </a:solidFill>
                <a:latin typeface="Gisha" pitchFamily="34" charset="-79"/>
                <a:cs typeface="Gisha" pitchFamily="34" charset="-79"/>
              </a:rPr>
              <a:t>Step 1: What are we solving for?</a:t>
            </a:r>
            <a:endParaRPr lang="en-US" sz="32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238545935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066800"/>
            <a:ext cx="6777317" cy="4765829"/>
          </a:xfrm>
        </p:spPr>
        <p:txBody>
          <a:bodyPr>
            <a:normAutofit/>
          </a:bodyPr>
          <a:lstStyle/>
          <a:p>
            <a:pPr marL="68580" indent="0">
              <a:buNone/>
            </a:pPr>
            <a:endParaRPr lang="en-US" sz="3200" b="1" dirty="0" smtClean="0">
              <a:latin typeface="Gisha" pitchFamily="34" charset="-79"/>
              <a:cs typeface="Gisha" pitchFamily="34" charset="-79"/>
            </a:endParaRPr>
          </a:p>
          <a:p>
            <a:pPr marL="68580" indent="0">
              <a:buNone/>
            </a:pPr>
            <a:endParaRPr lang="en-US" sz="3200" b="1" dirty="0">
              <a:latin typeface="Gisha" pitchFamily="34" charset="-79"/>
              <a:cs typeface="Gisha" pitchFamily="34" charset="-79"/>
            </a:endParaRPr>
          </a:p>
          <a:p>
            <a:pPr marL="68580" indent="0">
              <a:buNone/>
            </a:pPr>
            <a:endParaRPr lang="en-US" sz="3200" b="1" dirty="0" smtClean="0">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V2 or Final volume</a:t>
            </a:r>
            <a:endParaRPr lang="en-US" sz="32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386449197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14400"/>
            <a:ext cx="6777317" cy="4918229"/>
          </a:xfrm>
        </p:spPr>
        <p:txBody>
          <a:bodyPr/>
          <a:lstStyle/>
          <a:p>
            <a:pPr marL="68580" indent="0" algn="ctr">
              <a:buNone/>
            </a:pPr>
            <a:endParaRPr lang="en-US" dirty="0" smtClean="0"/>
          </a:p>
          <a:p>
            <a:pPr marL="68580" indent="0" algn="ctr">
              <a:buNone/>
            </a:pPr>
            <a:endParaRPr lang="en-US" dirty="0"/>
          </a:p>
          <a:p>
            <a:pPr marL="68580" indent="0" algn="ctr">
              <a:buNone/>
            </a:pPr>
            <a:endParaRPr lang="en-US" dirty="0" smtClean="0"/>
          </a:p>
          <a:p>
            <a:pPr marL="68580" indent="0" algn="ctr">
              <a:buNone/>
            </a:pPr>
            <a:endParaRPr lang="en-US" dirty="0"/>
          </a:p>
          <a:p>
            <a:pPr marL="68580" indent="0" algn="ctr">
              <a:buNone/>
            </a:pPr>
            <a:r>
              <a:rPr lang="en-US" sz="3200" b="1" dirty="0" smtClean="0">
                <a:solidFill>
                  <a:schemeClr val="bg2"/>
                </a:solidFill>
                <a:latin typeface="Gisha" pitchFamily="34" charset="-79"/>
                <a:cs typeface="Gisha" pitchFamily="34" charset="-79"/>
              </a:rPr>
              <a:t>Step 2: Label all your numbers with the correct variables</a:t>
            </a:r>
            <a:endParaRPr lang="en-US" sz="32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312811706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42416" y="1066800"/>
            <a:ext cx="3419856" cy="4739640"/>
          </a:xfrm>
          <a:ln w="50800" cap="rnd" cmpd="sng">
            <a:solidFill>
              <a:schemeClr val="tx1"/>
            </a:solidFill>
            <a:prstDash val="solid"/>
            <a:bevel/>
          </a:ln>
        </p:spPr>
        <p:txBody>
          <a:bodyPr/>
          <a:lstStyle/>
          <a:p>
            <a:pPr marL="68580" indent="0">
              <a:buNone/>
            </a:pPr>
            <a:r>
              <a:rPr lang="en-US" sz="2800" b="1" dirty="0" smtClean="0">
                <a:solidFill>
                  <a:schemeClr val="bg2"/>
                </a:solidFill>
                <a:latin typeface="Gisha" pitchFamily="34" charset="-79"/>
                <a:cs typeface="Gisha" pitchFamily="34" charset="-79"/>
              </a:rPr>
              <a:t>The numbers in the problem are:</a:t>
            </a:r>
          </a:p>
          <a:p>
            <a:pPr marL="68580" indent="0">
              <a:buNone/>
            </a:pPr>
            <a:endParaRPr lang="en-US" sz="3200" b="1" dirty="0">
              <a:solidFill>
                <a:schemeClr val="bg2"/>
              </a:solidFill>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3.0L</a:t>
            </a:r>
          </a:p>
          <a:p>
            <a:pPr marL="68580" indent="0" algn="ctr">
              <a:buNone/>
            </a:pPr>
            <a:r>
              <a:rPr lang="en-US" sz="3200" b="1" dirty="0" smtClean="0">
                <a:solidFill>
                  <a:schemeClr val="bg2"/>
                </a:solidFill>
                <a:latin typeface="Gisha" pitchFamily="34" charset="-79"/>
                <a:cs typeface="Gisha" pitchFamily="34" charset="-79"/>
              </a:rPr>
              <a:t>310K</a:t>
            </a:r>
          </a:p>
          <a:p>
            <a:pPr marL="68580" indent="0" algn="ctr">
              <a:buNone/>
            </a:pPr>
            <a:r>
              <a:rPr lang="en-US" sz="3200" b="1" dirty="0" smtClean="0">
                <a:solidFill>
                  <a:schemeClr val="bg2"/>
                </a:solidFill>
                <a:latin typeface="Gisha" pitchFamily="34" charset="-79"/>
                <a:cs typeface="Gisha" pitchFamily="34" charset="-79"/>
              </a:rPr>
              <a:t>340K</a:t>
            </a:r>
          </a:p>
          <a:p>
            <a:pPr marL="68580" indent="0">
              <a:buNone/>
            </a:pPr>
            <a:endParaRPr lang="en-US" dirty="0"/>
          </a:p>
        </p:txBody>
      </p:sp>
      <p:sp>
        <p:nvSpPr>
          <p:cNvPr id="4" name="Content Placeholder 3"/>
          <p:cNvSpPr>
            <a:spLocks noGrp="1"/>
          </p:cNvSpPr>
          <p:nvPr>
            <p:ph sz="quarter" idx="14"/>
          </p:nvPr>
        </p:nvSpPr>
        <p:spPr>
          <a:xfrm>
            <a:off x="4645152" y="1066800"/>
            <a:ext cx="3419856" cy="4739639"/>
          </a:xfrm>
          <a:ln w="50800" cap="rnd" cmpd="sng">
            <a:solidFill>
              <a:schemeClr val="tx1"/>
            </a:solidFill>
            <a:bevel/>
          </a:ln>
        </p:spPr>
        <p:txBody>
          <a:bodyPr/>
          <a:lstStyle/>
          <a:p>
            <a:pPr marL="68580" indent="0">
              <a:buNone/>
            </a:pPr>
            <a:r>
              <a:rPr lang="en-US" sz="2800" b="1" dirty="0" smtClean="0">
                <a:solidFill>
                  <a:schemeClr val="bg2"/>
                </a:solidFill>
                <a:latin typeface="Gisha" pitchFamily="34" charset="-79"/>
                <a:cs typeface="Gisha" pitchFamily="34" charset="-79"/>
              </a:rPr>
              <a:t>Label your numbers:</a:t>
            </a:r>
            <a:endParaRPr lang="en-US" sz="3200" b="1" dirty="0" smtClean="0">
              <a:solidFill>
                <a:schemeClr val="bg2"/>
              </a:solidFill>
              <a:latin typeface="Gisha" pitchFamily="34" charset="-79"/>
              <a:cs typeface="Gisha" pitchFamily="34" charset="-79"/>
            </a:endParaRPr>
          </a:p>
          <a:p>
            <a:pPr marL="68580" indent="0" algn="ctr">
              <a:buNone/>
            </a:pPr>
            <a:endParaRPr lang="en-US" sz="3200" b="1" dirty="0">
              <a:solidFill>
                <a:schemeClr val="bg2"/>
              </a:solidFill>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V1 = 3.0 L</a:t>
            </a:r>
          </a:p>
          <a:p>
            <a:pPr marL="68580" indent="0" algn="ctr">
              <a:buNone/>
            </a:pPr>
            <a:r>
              <a:rPr lang="en-US" sz="3200" b="1" dirty="0" smtClean="0">
                <a:solidFill>
                  <a:schemeClr val="bg2"/>
                </a:solidFill>
                <a:latin typeface="Gisha" pitchFamily="34" charset="-79"/>
                <a:cs typeface="Gisha" pitchFamily="34" charset="-79"/>
              </a:rPr>
              <a:t>T1 = 310K</a:t>
            </a:r>
          </a:p>
          <a:p>
            <a:pPr marL="68580" indent="0" algn="ctr">
              <a:buNone/>
            </a:pPr>
            <a:r>
              <a:rPr lang="en-US" sz="3200" b="1" dirty="0" smtClean="0">
                <a:solidFill>
                  <a:schemeClr val="bg2"/>
                </a:solidFill>
                <a:latin typeface="Gisha" pitchFamily="34" charset="-79"/>
                <a:cs typeface="Gisha" pitchFamily="34" charset="-79"/>
              </a:rPr>
              <a:t>T2 = 340K</a:t>
            </a:r>
          </a:p>
        </p:txBody>
      </p:sp>
      <p:sp>
        <p:nvSpPr>
          <p:cNvPr id="6" name="Oval 5"/>
          <p:cNvSpPr/>
          <p:nvPr/>
        </p:nvSpPr>
        <p:spPr>
          <a:xfrm>
            <a:off x="2667000" y="990600"/>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538423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90600"/>
            <a:ext cx="6777317" cy="4842029"/>
          </a:xfrm>
        </p:spPr>
        <p:txBody>
          <a:bodyPr>
            <a:normAutofit/>
          </a:bodyPr>
          <a:lstStyle/>
          <a:p>
            <a:pPr marL="68580" indent="0">
              <a:buNone/>
            </a:pPr>
            <a:endParaRPr lang="en-US" sz="2800" b="1" dirty="0" smtClean="0">
              <a:solidFill>
                <a:schemeClr val="bg2"/>
              </a:solidFill>
              <a:latin typeface="Gisha" pitchFamily="34" charset="-79"/>
              <a:cs typeface="Gisha" pitchFamily="34" charset="-79"/>
            </a:endParaRPr>
          </a:p>
          <a:p>
            <a:pPr marL="68580" indent="0">
              <a:buNone/>
            </a:pPr>
            <a:endParaRPr lang="en-US" sz="2800" b="1" dirty="0">
              <a:solidFill>
                <a:schemeClr val="bg2"/>
              </a:solidFill>
              <a:latin typeface="Gisha" pitchFamily="34" charset="-79"/>
              <a:cs typeface="Gisha" pitchFamily="34" charset="-79"/>
            </a:endParaRPr>
          </a:p>
          <a:p>
            <a:pPr marL="68580" indent="0">
              <a:buNone/>
            </a:pPr>
            <a:endParaRPr lang="en-US" sz="2800" b="1" dirty="0" smtClean="0">
              <a:solidFill>
                <a:schemeClr val="bg2"/>
              </a:solidFill>
              <a:latin typeface="Gisha" pitchFamily="34" charset="-79"/>
              <a:cs typeface="Gisha" pitchFamily="34" charset="-79"/>
            </a:endParaRPr>
          </a:p>
          <a:p>
            <a:pPr marL="68580" indent="0">
              <a:buNone/>
            </a:pPr>
            <a:r>
              <a:rPr lang="en-US" sz="2800" b="1" dirty="0" smtClean="0">
                <a:solidFill>
                  <a:schemeClr val="bg2"/>
                </a:solidFill>
                <a:latin typeface="Gisha" pitchFamily="34" charset="-79"/>
                <a:cs typeface="Gisha" pitchFamily="34" charset="-79"/>
              </a:rPr>
              <a:t>Step 3: Determine which equation you are using.  Since we’re solving for V2, we need to use the V2 equation.</a:t>
            </a:r>
            <a:endParaRPr lang="en-US" sz="28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283697244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066800"/>
            <a:ext cx="6777317" cy="4765829"/>
          </a:xfrm>
        </p:spPr>
        <p:txBody>
          <a:bodyPr/>
          <a:lstStyle/>
          <a:p>
            <a:pPr marL="68580" indent="0">
              <a:buNone/>
            </a:pPr>
            <a:endParaRPr lang="en-US" dirty="0" smtClean="0"/>
          </a:p>
          <a:p>
            <a:pPr marL="68580" indent="0">
              <a:buNone/>
            </a:pPr>
            <a:endParaRPr lang="en-US" dirty="0"/>
          </a:p>
          <a:p>
            <a:pPr marL="68580" indent="0">
              <a:buNone/>
            </a:pPr>
            <a:endParaRPr lang="en-US" dirty="0" smtClean="0"/>
          </a:p>
          <a:p>
            <a:pPr marL="68580" indent="0" algn="ctr">
              <a:buNone/>
            </a:pPr>
            <a:endParaRPr lang="en-US" dirty="0"/>
          </a:p>
          <a:p>
            <a:pPr marL="68580" indent="0" algn="ctr">
              <a:buNone/>
            </a:pPr>
            <a:r>
              <a:rPr lang="en-US" sz="3200" b="1" dirty="0" smtClean="0">
                <a:solidFill>
                  <a:schemeClr val="bg2"/>
                </a:solidFill>
                <a:latin typeface="Gisha" pitchFamily="34" charset="-79"/>
                <a:cs typeface="Gisha" pitchFamily="34" charset="-79"/>
              </a:rPr>
              <a:t>V2 = </a:t>
            </a:r>
            <a:r>
              <a:rPr lang="en-US" sz="3200" b="1" u="sng" dirty="0" smtClean="0">
                <a:solidFill>
                  <a:schemeClr val="bg2"/>
                </a:solidFill>
                <a:latin typeface="Gisha" pitchFamily="34" charset="-79"/>
                <a:cs typeface="Gisha" pitchFamily="34" charset="-79"/>
              </a:rPr>
              <a:t>V1 T2</a:t>
            </a:r>
          </a:p>
          <a:p>
            <a:pPr marL="68580" indent="0" algn="ctr">
              <a:buNone/>
            </a:pPr>
            <a:r>
              <a:rPr lang="en-US" sz="3200" b="1" dirty="0">
                <a:solidFill>
                  <a:schemeClr val="bg2"/>
                </a:solidFill>
                <a:latin typeface="Gisha" pitchFamily="34" charset="-79"/>
                <a:cs typeface="Gisha" pitchFamily="34" charset="-79"/>
              </a:rPr>
              <a:t>	</a:t>
            </a:r>
            <a:r>
              <a:rPr lang="en-US" sz="3200" b="1" dirty="0" smtClean="0">
                <a:solidFill>
                  <a:schemeClr val="bg2"/>
                </a:solidFill>
                <a:latin typeface="Gisha" pitchFamily="34" charset="-79"/>
                <a:cs typeface="Gisha" pitchFamily="34" charset="-79"/>
              </a:rPr>
              <a:t>T1</a:t>
            </a:r>
            <a:endParaRPr lang="en-US" sz="32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308690400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838200"/>
            <a:ext cx="6777317" cy="4994429"/>
          </a:xfrm>
        </p:spPr>
        <p:txBody>
          <a:bodyPr>
            <a:normAutofit/>
          </a:bodyPr>
          <a:lstStyle/>
          <a:p>
            <a:pPr marL="68580" indent="0">
              <a:buNone/>
            </a:pPr>
            <a:endParaRPr lang="en-US" sz="3200" b="1" dirty="0" smtClean="0">
              <a:solidFill>
                <a:schemeClr val="bg2"/>
              </a:solidFill>
              <a:latin typeface="Gisha" pitchFamily="34" charset="-79"/>
              <a:cs typeface="Gisha" pitchFamily="34" charset="-79"/>
            </a:endParaRPr>
          </a:p>
          <a:p>
            <a:pPr marL="68580" indent="0">
              <a:buNone/>
            </a:pPr>
            <a:endParaRPr lang="en-US" sz="3200" b="1" dirty="0">
              <a:solidFill>
                <a:schemeClr val="bg2"/>
              </a:solidFill>
              <a:latin typeface="Gisha" pitchFamily="34" charset="-79"/>
              <a:cs typeface="Gisha" pitchFamily="34" charset="-79"/>
            </a:endParaRPr>
          </a:p>
          <a:p>
            <a:pPr marL="68580" indent="0" algn="ctr">
              <a:buNone/>
            </a:pPr>
            <a:endParaRPr lang="en-US" sz="3200" b="1" dirty="0" smtClean="0">
              <a:solidFill>
                <a:schemeClr val="bg2"/>
              </a:solidFill>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Step 4: Plug your numbers into your equation</a:t>
            </a:r>
            <a:endParaRPr lang="en-US" sz="32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2909805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2"/>
                </a:solidFill>
                <a:latin typeface="Gisha" pitchFamily="34" charset="-79"/>
                <a:cs typeface="Gisha" pitchFamily="34" charset="-79"/>
              </a:rPr>
              <a:t>How to Solve for Boyle’s Law…</a:t>
            </a:r>
            <a:endParaRPr lang="en-US" b="1" dirty="0">
              <a:solidFill>
                <a:schemeClr val="bg2"/>
              </a:solidFill>
              <a:latin typeface="Gisha" pitchFamily="34" charset="-79"/>
              <a:cs typeface="Gisha" pitchFamily="34" charset="-79"/>
            </a:endParaRPr>
          </a:p>
        </p:txBody>
      </p:sp>
      <p:sp>
        <p:nvSpPr>
          <p:cNvPr id="3" name="Content Placeholder 2"/>
          <p:cNvSpPr>
            <a:spLocks noGrp="1"/>
          </p:cNvSpPr>
          <p:nvPr>
            <p:ph idx="1"/>
          </p:nvPr>
        </p:nvSpPr>
        <p:spPr/>
        <p:txBody>
          <a:bodyPr>
            <a:normAutofit/>
          </a:bodyPr>
          <a:lstStyle/>
          <a:p>
            <a:r>
              <a:rPr lang="en-US" dirty="0" smtClean="0">
                <a:solidFill>
                  <a:schemeClr val="bg2"/>
                </a:solidFill>
                <a:latin typeface="Gisha" pitchFamily="34" charset="-79"/>
                <a:cs typeface="Gisha" pitchFamily="34" charset="-79"/>
              </a:rPr>
              <a:t>Every </a:t>
            </a:r>
            <a:r>
              <a:rPr lang="en-US" dirty="0">
                <a:solidFill>
                  <a:schemeClr val="bg2"/>
                </a:solidFill>
                <a:latin typeface="Gisha" pitchFamily="34" charset="-79"/>
                <a:cs typeface="Gisha" pitchFamily="34" charset="-79"/>
              </a:rPr>
              <a:t>Boyle's Law word problem always gives you three of the four variables. </a:t>
            </a:r>
            <a:endParaRPr lang="en-US" dirty="0" smtClean="0">
              <a:solidFill>
                <a:schemeClr val="bg2"/>
              </a:solidFill>
              <a:latin typeface="Gisha" pitchFamily="34" charset="-79"/>
              <a:cs typeface="Gisha" pitchFamily="34" charset="-79"/>
            </a:endParaRPr>
          </a:p>
          <a:p>
            <a:r>
              <a:rPr lang="en-US" dirty="0" smtClean="0">
                <a:solidFill>
                  <a:schemeClr val="bg2"/>
                </a:solidFill>
                <a:latin typeface="Gisha" pitchFamily="34" charset="-79"/>
                <a:cs typeface="Gisha" pitchFamily="34" charset="-79"/>
              </a:rPr>
              <a:t>Of </a:t>
            </a:r>
            <a:r>
              <a:rPr lang="en-US" dirty="0">
                <a:solidFill>
                  <a:schemeClr val="bg2"/>
                </a:solidFill>
                <a:latin typeface="Gisha" pitchFamily="34" charset="-79"/>
                <a:cs typeface="Gisha" pitchFamily="34" charset="-79"/>
              </a:rPr>
              <a:t>those 3 variables, you have to determine which </a:t>
            </a:r>
            <a:r>
              <a:rPr lang="en-US" dirty="0" smtClean="0">
                <a:solidFill>
                  <a:schemeClr val="bg2"/>
                </a:solidFill>
                <a:latin typeface="Gisha" pitchFamily="34" charset="-79"/>
                <a:cs typeface="Gisha" pitchFamily="34" charset="-79"/>
              </a:rPr>
              <a:t>2 "pair </a:t>
            </a:r>
            <a:r>
              <a:rPr lang="en-US" dirty="0">
                <a:solidFill>
                  <a:schemeClr val="bg2"/>
                </a:solidFill>
                <a:latin typeface="Gisha" pitchFamily="34" charset="-79"/>
                <a:cs typeface="Gisha" pitchFamily="34" charset="-79"/>
              </a:rPr>
              <a:t>up". </a:t>
            </a:r>
            <a:r>
              <a:rPr lang="en-US" dirty="0" smtClean="0">
                <a:solidFill>
                  <a:schemeClr val="bg2"/>
                </a:solidFill>
                <a:latin typeface="Gisha" pitchFamily="34" charset="-79"/>
                <a:cs typeface="Gisha" pitchFamily="34" charset="-79"/>
              </a:rPr>
              <a:t>(Which </a:t>
            </a:r>
            <a:r>
              <a:rPr lang="en-US" dirty="0">
                <a:solidFill>
                  <a:schemeClr val="bg2"/>
                </a:solidFill>
                <a:latin typeface="Gisha" pitchFamily="34" charset="-79"/>
                <a:cs typeface="Gisha" pitchFamily="34" charset="-79"/>
              </a:rPr>
              <a:t>two of the three variables were measured at the same </a:t>
            </a:r>
            <a:r>
              <a:rPr lang="en-US" dirty="0" smtClean="0">
                <a:solidFill>
                  <a:schemeClr val="bg2"/>
                </a:solidFill>
                <a:latin typeface="Gisha" pitchFamily="34" charset="-79"/>
                <a:cs typeface="Gisha" pitchFamily="34" charset="-79"/>
              </a:rPr>
              <a:t>time?) </a:t>
            </a:r>
          </a:p>
          <a:p>
            <a:r>
              <a:rPr lang="en-US" dirty="0" smtClean="0">
                <a:solidFill>
                  <a:schemeClr val="bg2"/>
                </a:solidFill>
                <a:latin typeface="Gisha" pitchFamily="34" charset="-79"/>
                <a:cs typeface="Gisha" pitchFamily="34" charset="-79"/>
              </a:rPr>
              <a:t>In </a:t>
            </a:r>
            <a:r>
              <a:rPr lang="en-US" dirty="0">
                <a:solidFill>
                  <a:schemeClr val="bg2"/>
                </a:solidFill>
                <a:latin typeface="Gisha" pitchFamily="34" charset="-79"/>
                <a:cs typeface="Gisha" pitchFamily="34" charset="-79"/>
              </a:rPr>
              <a:t>order to get "paired" correctly, these get designated as "V1" and "P1" or "V2" and "P2". </a:t>
            </a:r>
          </a:p>
        </p:txBody>
      </p:sp>
    </p:spTree>
    <p:extLst>
      <p:ext uri="{BB962C8B-B14F-4D97-AF65-F5344CB8AC3E}">
        <p14:creationId xmlns:p14="http://schemas.microsoft.com/office/powerpoint/2010/main" val="19188089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4645152" y="1066800"/>
            <a:ext cx="3419856" cy="4739639"/>
          </a:xfrm>
          <a:ln w="50800" cap="rnd" cmpd="sng">
            <a:solidFill>
              <a:schemeClr val="tx1"/>
            </a:solidFill>
            <a:bevel/>
          </a:ln>
        </p:spPr>
        <p:txBody>
          <a:bodyPr>
            <a:normAutofit/>
          </a:bodyPr>
          <a:lstStyle/>
          <a:p>
            <a:pPr marL="68580" indent="0" algn="ctr">
              <a:buNone/>
            </a:pPr>
            <a:endParaRPr lang="en-US" sz="2800" b="1" dirty="0" smtClean="0">
              <a:solidFill>
                <a:schemeClr val="bg2"/>
              </a:solidFill>
              <a:latin typeface="Gisha" pitchFamily="34" charset="-79"/>
              <a:cs typeface="Gisha" pitchFamily="34" charset="-79"/>
            </a:endParaRPr>
          </a:p>
          <a:p>
            <a:pPr marL="68580" indent="0" algn="ctr">
              <a:buNone/>
            </a:pPr>
            <a:r>
              <a:rPr lang="en-US" sz="2800" b="1" dirty="0" smtClean="0">
                <a:solidFill>
                  <a:schemeClr val="bg2"/>
                </a:solidFill>
                <a:latin typeface="Gisha" pitchFamily="34" charset="-79"/>
                <a:cs typeface="Gisha" pitchFamily="34" charset="-79"/>
              </a:rPr>
              <a:t>V2 = </a:t>
            </a:r>
            <a:r>
              <a:rPr lang="en-US" sz="2800" b="1" u="sng" dirty="0" smtClean="0">
                <a:solidFill>
                  <a:schemeClr val="bg2"/>
                </a:solidFill>
                <a:latin typeface="Gisha" pitchFamily="34" charset="-79"/>
                <a:cs typeface="Gisha" pitchFamily="34" charset="-79"/>
              </a:rPr>
              <a:t>V1 T2</a:t>
            </a:r>
          </a:p>
          <a:p>
            <a:pPr marL="68580" indent="0">
              <a:buNone/>
            </a:pPr>
            <a:r>
              <a:rPr lang="en-US" sz="2800" b="1" dirty="0">
                <a:solidFill>
                  <a:schemeClr val="bg2"/>
                </a:solidFill>
                <a:latin typeface="Gisha" pitchFamily="34" charset="-79"/>
                <a:cs typeface="Gisha" pitchFamily="34" charset="-79"/>
              </a:rPr>
              <a:t>	</a:t>
            </a:r>
            <a:r>
              <a:rPr lang="en-US" sz="2800" b="1" dirty="0" smtClean="0">
                <a:solidFill>
                  <a:schemeClr val="bg2"/>
                </a:solidFill>
                <a:latin typeface="Gisha" pitchFamily="34" charset="-79"/>
                <a:cs typeface="Gisha" pitchFamily="34" charset="-79"/>
              </a:rPr>
              <a:t>	T1</a:t>
            </a:r>
          </a:p>
          <a:p>
            <a:pPr marL="68580" indent="0">
              <a:buNone/>
            </a:pPr>
            <a:endParaRPr lang="en-US" sz="2800" b="1" dirty="0" smtClean="0">
              <a:solidFill>
                <a:schemeClr val="bg2"/>
              </a:solidFill>
              <a:latin typeface="Gisha" pitchFamily="34" charset="-79"/>
              <a:cs typeface="Gisha" pitchFamily="34" charset="-79"/>
            </a:endParaRPr>
          </a:p>
          <a:p>
            <a:pPr marL="68580" indent="0">
              <a:buNone/>
            </a:pPr>
            <a:r>
              <a:rPr lang="en-US" sz="2800" b="1" dirty="0" smtClean="0">
                <a:solidFill>
                  <a:schemeClr val="bg2"/>
                </a:solidFill>
                <a:latin typeface="Gisha" pitchFamily="34" charset="-79"/>
                <a:cs typeface="Gisha" pitchFamily="34" charset="-79"/>
              </a:rPr>
              <a:t>V2 = </a:t>
            </a:r>
            <a:r>
              <a:rPr lang="en-US" sz="2800" b="1" u="sng" dirty="0" smtClean="0">
                <a:solidFill>
                  <a:schemeClr val="bg2"/>
                </a:solidFill>
                <a:latin typeface="Gisha" pitchFamily="34" charset="-79"/>
                <a:cs typeface="Gisha" pitchFamily="34" charset="-79"/>
              </a:rPr>
              <a:t>(3.0L)(340K)</a:t>
            </a:r>
          </a:p>
          <a:p>
            <a:pPr marL="68580" indent="0">
              <a:buNone/>
            </a:pPr>
            <a:r>
              <a:rPr lang="en-US" sz="2800" b="1" dirty="0">
                <a:solidFill>
                  <a:schemeClr val="bg2"/>
                </a:solidFill>
                <a:latin typeface="Gisha" pitchFamily="34" charset="-79"/>
                <a:cs typeface="Gisha" pitchFamily="34" charset="-79"/>
              </a:rPr>
              <a:t>	 </a:t>
            </a:r>
            <a:r>
              <a:rPr lang="en-US" sz="2800" b="1" dirty="0" smtClean="0">
                <a:solidFill>
                  <a:schemeClr val="bg2"/>
                </a:solidFill>
                <a:latin typeface="Gisha" pitchFamily="34" charset="-79"/>
                <a:cs typeface="Gisha" pitchFamily="34" charset="-79"/>
              </a:rPr>
              <a:t>     310K</a:t>
            </a:r>
            <a:endParaRPr lang="en-US" sz="2800" b="1" dirty="0">
              <a:solidFill>
                <a:schemeClr val="bg2"/>
              </a:solidFill>
              <a:latin typeface="Gisha" pitchFamily="34" charset="-79"/>
              <a:cs typeface="Gisha" pitchFamily="34" charset="-79"/>
            </a:endParaRPr>
          </a:p>
        </p:txBody>
      </p:sp>
      <p:sp>
        <p:nvSpPr>
          <p:cNvPr id="6" name="Content Placeholder 3"/>
          <p:cNvSpPr>
            <a:spLocks noGrp="1"/>
          </p:cNvSpPr>
          <p:nvPr>
            <p:ph sz="quarter" idx="13"/>
          </p:nvPr>
        </p:nvSpPr>
        <p:spPr>
          <a:xfrm>
            <a:off x="1042416" y="1066800"/>
            <a:ext cx="3419856" cy="4739640"/>
          </a:xfrm>
          <a:ln w="50800" cap="rnd" cmpd="sng">
            <a:solidFill>
              <a:schemeClr val="tx1"/>
            </a:solidFill>
            <a:bevel/>
          </a:ln>
        </p:spPr>
        <p:txBody>
          <a:bodyPr/>
          <a:lstStyle/>
          <a:p>
            <a:pPr marL="68580" indent="0">
              <a:buNone/>
            </a:pPr>
            <a:r>
              <a:rPr lang="en-US" sz="2800" b="1" dirty="0" smtClean="0">
                <a:solidFill>
                  <a:schemeClr val="bg2"/>
                </a:solidFill>
                <a:latin typeface="Gisha" pitchFamily="34" charset="-79"/>
                <a:cs typeface="Gisha" pitchFamily="34" charset="-79"/>
              </a:rPr>
              <a:t>Plug it in:</a:t>
            </a:r>
          </a:p>
          <a:p>
            <a:pPr marL="68580" indent="0">
              <a:buNone/>
            </a:pPr>
            <a:endParaRPr lang="en-US" sz="3200" b="1" dirty="0" smtClean="0">
              <a:solidFill>
                <a:schemeClr val="bg2"/>
              </a:solidFill>
              <a:latin typeface="Gisha" pitchFamily="34" charset="-79"/>
              <a:cs typeface="Gisha" pitchFamily="34" charset="-79"/>
            </a:endParaRPr>
          </a:p>
          <a:p>
            <a:pPr marL="68580" indent="0">
              <a:buNone/>
            </a:pPr>
            <a:endParaRPr lang="en-US" sz="3200" b="1" dirty="0">
              <a:solidFill>
                <a:schemeClr val="bg2"/>
              </a:solidFill>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V1 = 3.0 L</a:t>
            </a:r>
          </a:p>
          <a:p>
            <a:pPr marL="68580" indent="0" algn="ctr">
              <a:buNone/>
            </a:pPr>
            <a:r>
              <a:rPr lang="en-US" sz="3200" b="1" dirty="0" smtClean="0">
                <a:solidFill>
                  <a:schemeClr val="bg2"/>
                </a:solidFill>
                <a:latin typeface="Gisha" pitchFamily="34" charset="-79"/>
                <a:cs typeface="Gisha" pitchFamily="34" charset="-79"/>
              </a:rPr>
              <a:t>T1 = 310K</a:t>
            </a:r>
          </a:p>
          <a:p>
            <a:pPr marL="68580" indent="0" algn="ctr">
              <a:buNone/>
            </a:pPr>
            <a:r>
              <a:rPr lang="en-US" sz="3200" b="1" dirty="0" smtClean="0">
                <a:solidFill>
                  <a:schemeClr val="bg2"/>
                </a:solidFill>
                <a:latin typeface="Gisha" pitchFamily="34" charset="-79"/>
                <a:cs typeface="Gisha" pitchFamily="34" charset="-79"/>
              </a:rPr>
              <a:t>T2 = 340K</a:t>
            </a:r>
          </a:p>
        </p:txBody>
      </p:sp>
    </p:spTree>
    <p:extLst>
      <p:ext uri="{BB962C8B-B14F-4D97-AF65-F5344CB8AC3E}">
        <p14:creationId xmlns:p14="http://schemas.microsoft.com/office/powerpoint/2010/main" val="355709755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14400"/>
            <a:ext cx="6777317" cy="4918229"/>
          </a:xfrm>
        </p:spPr>
        <p:txBody>
          <a:bodyPr/>
          <a:lstStyle/>
          <a:p>
            <a:pPr marL="68580" indent="0" algn="ctr">
              <a:buNone/>
            </a:pPr>
            <a:r>
              <a:rPr lang="en-US" sz="2800" b="1" dirty="0">
                <a:solidFill>
                  <a:srgbClr val="C00000"/>
                </a:solidFill>
                <a:latin typeface="Gisha" pitchFamily="34" charset="-79"/>
                <a:cs typeface="Gisha" pitchFamily="34" charset="-79"/>
              </a:rPr>
              <a:t>Get rid of your like units!</a:t>
            </a:r>
          </a:p>
          <a:p>
            <a:pPr marL="68580" indent="0" algn="ctr">
              <a:buNone/>
            </a:pPr>
            <a:endParaRPr lang="en-US" sz="2800" b="1" dirty="0" smtClean="0">
              <a:solidFill>
                <a:schemeClr val="bg2"/>
              </a:solidFill>
              <a:latin typeface="Gisha" pitchFamily="34" charset="-79"/>
              <a:cs typeface="Gisha" pitchFamily="34" charset="-79"/>
            </a:endParaRPr>
          </a:p>
          <a:p>
            <a:pPr marL="68580" indent="0" algn="ctr">
              <a:buNone/>
            </a:pPr>
            <a:r>
              <a:rPr lang="en-US" sz="2800" b="1" dirty="0" smtClean="0">
                <a:solidFill>
                  <a:schemeClr val="bg2"/>
                </a:solidFill>
                <a:latin typeface="Gisha" pitchFamily="34" charset="-79"/>
                <a:cs typeface="Gisha" pitchFamily="34" charset="-79"/>
              </a:rPr>
              <a:t>V2 </a:t>
            </a:r>
            <a:r>
              <a:rPr lang="en-US" sz="2800" b="1" dirty="0">
                <a:solidFill>
                  <a:schemeClr val="bg2"/>
                </a:solidFill>
                <a:latin typeface="Gisha" pitchFamily="34" charset="-79"/>
                <a:cs typeface="Gisha" pitchFamily="34" charset="-79"/>
              </a:rPr>
              <a:t>= </a:t>
            </a:r>
            <a:r>
              <a:rPr lang="en-US" sz="2800" b="1" u="sng" dirty="0">
                <a:solidFill>
                  <a:schemeClr val="bg2"/>
                </a:solidFill>
                <a:latin typeface="Gisha" pitchFamily="34" charset="-79"/>
                <a:cs typeface="Gisha" pitchFamily="34" charset="-79"/>
              </a:rPr>
              <a:t>(3.0L)(340</a:t>
            </a:r>
            <a:r>
              <a:rPr lang="en-US" sz="2800" b="1" u="sng" strike="sngStrike" dirty="0">
                <a:solidFill>
                  <a:schemeClr val="bg2"/>
                </a:solidFill>
                <a:latin typeface="Gisha" pitchFamily="34" charset="-79"/>
                <a:cs typeface="Gisha" pitchFamily="34" charset="-79"/>
              </a:rPr>
              <a:t>K</a:t>
            </a:r>
            <a:r>
              <a:rPr lang="en-US" sz="2800" b="1" u="sng" dirty="0">
                <a:solidFill>
                  <a:schemeClr val="bg2"/>
                </a:solidFill>
                <a:latin typeface="Gisha" pitchFamily="34" charset="-79"/>
                <a:cs typeface="Gisha" pitchFamily="34" charset="-79"/>
              </a:rPr>
              <a:t>)</a:t>
            </a:r>
          </a:p>
          <a:p>
            <a:pPr marL="68580" indent="0" algn="ctr">
              <a:buNone/>
            </a:pPr>
            <a:r>
              <a:rPr lang="en-US" sz="2800" b="1" dirty="0">
                <a:solidFill>
                  <a:schemeClr val="bg2"/>
                </a:solidFill>
                <a:latin typeface="Gisha" pitchFamily="34" charset="-79"/>
                <a:cs typeface="Gisha" pitchFamily="34" charset="-79"/>
              </a:rPr>
              <a:t>	      </a:t>
            </a:r>
            <a:r>
              <a:rPr lang="en-US" sz="2800" b="1" dirty="0" smtClean="0">
                <a:solidFill>
                  <a:schemeClr val="bg2"/>
                </a:solidFill>
                <a:latin typeface="Gisha" pitchFamily="34" charset="-79"/>
                <a:cs typeface="Gisha" pitchFamily="34" charset="-79"/>
              </a:rPr>
              <a:t>310</a:t>
            </a:r>
            <a:r>
              <a:rPr lang="en-US" sz="2800" b="1" strike="sngStrike" dirty="0" smtClean="0">
                <a:solidFill>
                  <a:schemeClr val="bg2"/>
                </a:solidFill>
                <a:latin typeface="Gisha" pitchFamily="34" charset="-79"/>
                <a:cs typeface="Gisha" pitchFamily="34" charset="-79"/>
              </a:rPr>
              <a:t>K</a:t>
            </a:r>
            <a:r>
              <a:rPr lang="en-US" sz="2800" b="1" dirty="0" smtClean="0">
                <a:solidFill>
                  <a:schemeClr val="bg2"/>
                </a:solidFill>
                <a:latin typeface="Gisha" pitchFamily="34" charset="-79"/>
                <a:cs typeface="Gisha" pitchFamily="34" charset="-79"/>
              </a:rPr>
              <a:t>	</a:t>
            </a:r>
          </a:p>
          <a:p>
            <a:pPr marL="68580" indent="0" algn="ctr">
              <a:buNone/>
            </a:pPr>
            <a:endParaRPr lang="en-US" b="1" dirty="0">
              <a:solidFill>
                <a:schemeClr val="bg2"/>
              </a:solidFill>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V2 =  </a:t>
            </a:r>
            <a:r>
              <a:rPr lang="en-US" sz="3200" b="1" u="sng" dirty="0" smtClean="0">
                <a:solidFill>
                  <a:schemeClr val="bg2"/>
                </a:solidFill>
                <a:latin typeface="Gisha" pitchFamily="34" charset="-79"/>
                <a:cs typeface="Gisha" pitchFamily="34" charset="-79"/>
              </a:rPr>
              <a:t>1020L</a:t>
            </a:r>
          </a:p>
          <a:p>
            <a:pPr marL="68580" indent="0" algn="ctr">
              <a:buNone/>
            </a:pPr>
            <a:r>
              <a:rPr lang="en-US" sz="3200" b="1" dirty="0" smtClean="0">
                <a:solidFill>
                  <a:schemeClr val="bg2"/>
                </a:solidFill>
                <a:latin typeface="Gisha" pitchFamily="34" charset="-79"/>
                <a:cs typeface="Gisha" pitchFamily="34" charset="-79"/>
              </a:rPr>
              <a:t>	  310</a:t>
            </a:r>
          </a:p>
          <a:p>
            <a:pPr marL="68580" indent="0">
              <a:buNone/>
            </a:pPr>
            <a:endParaRPr lang="en-US" b="1" dirty="0">
              <a:solidFill>
                <a:schemeClr val="bg2"/>
              </a:solidFill>
              <a:latin typeface="Gisha" pitchFamily="34" charset="-79"/>
              <a:cs typeface="Gisha" pitchFamily="34" charset="-79"/>
            </a:endParaRPr>
          </a:p>
          <a:p>
            <a:pPr marL="68580" indent="0">
              <a:buNone/>
            </a:pPr>
            <a:r>
              <a:rPr lang="en-US" sz="4000" b="1" dirty="0" smtClean="0">
                <a:solidFill>
                  <a:srgbClr val="C00000"/>
                </a:solidFill>
                <a:latin typeface="Gisha" pitchFamily="34" charset="-79"/>
                <a:cs typeface="Gisha" pitchFamily="34" charset="-79"/>
              </a:rPr>
              <a:t>		  V2 = 3.29L</a:t>
            </a:r>
            <a:endParaRPr lang="en-US" sz="4000" b="1" dirty="0">
              <a:solidFill>
                <a:srgbClr val="C00000"/>
              </a:solidFill>
              <a:latin typeface="Gisha" pitchFamily="34" charset="-79"/>
              <a:cs typeface="Gisha" pitchFamily="34" charset="-79"/>
            </a:endParaRPr>
          </a:p>
          <a:p>
            <a:pPr marL="68580" indent="0">
              <a:buNone/>
            </a:pPr>
            <a:endParaRPr lang="en-US" dirty="0"/>
          </a:p>
        </p:txBody>
      </p:sp>
      <p:sp>
        <p:nvSpPr>
          <p:cNvPr id="4" name="Rectangle 3"/>
          <p:cNvSpPr/>
          <p:nvPr/>
        </p:nvSpPr>
        <p:spPr>
          <a:xfrm>
            <a:off x="3200400" y="5029200"/>
            <a:ext cx="2750127" cy="762000"/>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839763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066800"/>
            <a:ext cx="6777317" cy="4765829"/>
          </a:xfrm>
        </p:spPr>
        <p:txBody>
          <a:bodyPr>
            <a:normAutofit/>
          </a:bodyPr>
          <a:lstStyle/>
          <a:p>
            <a:pPr marL="68580" indent="0">
              <a:buNone/>
            </a:pPr>
            <a:endParaRPr lang="en-US" sz="3200" b="1" dirty="0" smtClean="0">
              <a:solidFill>
                <a:schemeClr val="bg2"/>
              </a:solidFill>
              <a:latin typeface="Gisha" pitchFamily="34" charset="-79"/>
              <a:cs typeface="Gisha" pitchFamily="34" charset="-79"/>
            </a:endParaRPr>
          </a:p>
          <a:p>
            <a:pPr marL="68580" indent="0">
              <a:buNone/>
            </a:pPr>
            <a:endParaRPr lang="en-US" sz="3200" b="1" dirty="0">
              <a:solidFill>
                <a:schemeClr val="bg2"/>
              </a:solidFill>
              <a:latin typeface="Gisha" pitchFamily="34" charset="-79"/>
              <a:cs typeface="Gisha" pitchFamily="34" charset="-79"/>
            </a:endParaRPr>
          </a:p>
          <a:p>
            <a:pPr marL="68580" indent="0">
              <a:buNone/>
            </a:pPr>
            <a:r>
              <a:rPr lang="en-US" sz="3200" b="1" dirty="0" smtClean="0">
                <a:solidFill>
                  <a:schemeClr val="bg2"/>
                </a:solidFill>
                <a:latin typeface="Gisha" pitchFamily="34" charset="-79"/>
                <a:cs typeface="Gisha" pitchFamily="34" charset="-79"/>
              </a:rPr>
              <a:t>A </a:t>
            </a:r>
            <a:r>
              <a:rPr lang="en-US" sz="3200" b="1" dirty="0">
                <a:solidFill>
                  <a:schemeClr val="bg2"/>
                </a:solidFill>
                <a:latin typeface="Gisha" pitchFamily="34" charset="-79"/>
                <a:cs typeface="Gisha" pitchFamily="34" charset="-79"/>
              </a:rPr>
              <a:t>gas at </a:t>
            </a:r>
            <a:r>
              <a:rPr lang="en-US" sz="3200" b="1" dirty="0" smtClean="0">
                <a:solidFill>
                  <a:schemeClr val="bg2"/>
                </a:solidFill>
                <a:latin typeface="Gisha" pitchFamily="34" charset="-79"/>
                <a:cs typeface="Gisha" pitchFamily="34" charset="-79"/>
              </a:rPr>
              <a:t>65°C </a:t>
            </a:r>
            <a:r>
              <a:rPr lang="en-US" sz="3200" b="1" dirty="0">
                <a:solidFill>
                  <a:schemeClr val="bg2"/>
                </a:solidFill>
                <a:latin typeface="Gisha" pitchFamily="34" charset="-79"/>
                <a:cs typeface="Gisha" pitchFamily="34" charset="-79"/>
              </a:rPr>
              <a:t>occupies 4.22 L. At what </a:t>
            </a:r>
            <a:r>
              <a:rPr lang="en-US" sz="3200" b="1" dirty="0" smtClean="0">
                <a:solidFill>
                  <a:schemeClr val="bg2"/>
                </a:solidFill>
                <a:latin typeface="Gisha" pitchFamily="34" charset="-79"/>
                <a:cs typeface="Gisha" pitchFamily="34" charset="-79"/>
              </a:rPr>
              <a:t>Kelvin temperature </a:t>
            </a:r>
            <a:r>
              <a:rPr lang="en-US" sz="3200" b="1" dirty="0">
                <a:solidFill>
                  <a:schemeClr val="bg2"/>
                </a:solidFill>
                <a:latin typeface="Gisha" pitchFamily="34" charset="-79"/>
                <a:cs typeface="Gisha" pitchFamily="34" charset="-79"/>
              </a:rPr>
              <a:t>will the volume be 3.87 L?</a:t>
            </a:r>
          </a:p>
        </p:txBody>
      </p:sp>
    </p:spTree>
    <p:extLst>
      <p:ext uri="{BB962C8B-B14F-4D97-AF65-F5344CB8AC3E}">
        <p14:creationId xmlns:p14="http://schemas.microsoft.com/office/powerpoint/2010/main" val="381678470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90600"/>
            <a:ext cx="6777317" cy="4842029"/>
          </a:xfrm>
        </p:spPr>
        <p:txBody>
          <a:bodyPr/>
          <a:lstStyle/>
          <a:p>
            <a:pPr marL="68580" indent="0">
              <a:buNone/>
            </a:pPr>
            <a:endParaRPr lang="en-US" b="1" dirty="0" smtClean="0">
              <a:solidFill>
                <a:schemeClr val="bg2"/>
              </a:solidFill>
              <a:latin typeface="Gisha" pitchFamily="34" charset="-79"/>
              <a:cs typeface="Gisha" pitchFamily="34" charset="-79"/>
            </a:endParaRPr>
          </a:p>
          <a:p>
            <a:pPr marL="68580" indent="0">
              <a:buNone/>
            </a:pPr>
            <a:endParaRPr lang="en-US" b="1" dirty="0">
              <a:solidFill>
                <a:schemeClr val="bg2"/>
              </a:solidFill>
              <a:latin typeface="Gisha" pitchFamily="34" charset="-79"/>
              <a:cs typeface="Gisha" pitchFamily="34" charset="-79"/>
            </a:endParaRPr>
          </a:p>
          <a:p>
            <a:pPr marL="68580" indent="0">
              <a:buNone/>
            </a:pPr>
            <a:endParaRPr lang="en-US" sz="3200" b="1" dirty="0" smtClean="0">
              <a:solidFill>
                <a:schemeClr val="bg2"/>
              </a:solidFill>
              <a:latin typeface="Gisha" pitchFamily="34" charset="-79"/>
              <a:cs typeface="Gisha" pitchFamily="34" charset="-79"/>
            </a:endParaRPr>
          </a:p>
          <a:p>
            <a:pPr marL="68580" indent="0">
              <a:buNone/>
            </a:pPr>
            <a:endParaRPr lang="en-US" sz="3200" b="1" dirty="0">
              <a:solidFill>
                <a:schemeClr val="bg2"/>
              </a:solidFill>
              <a:latin typeface="Gisha" pitchFamily="34" charset="-79"/>
              <a:cs typeface="Gisha" pitchFamily="34" charset="-79"/>
            </a:endParaRPr>
          </a:p>
          <a:p>
            <a:pPr marL="68580" indent="0">
              <a:buNone/>
            </a:pPr>
            <a:r>
              <a:rPr lang="en-US" sz="3200" b="1" dirty="0" smtClean="0">
                <a:solidFill>
                  <a:schemeClr val="bg2"/>
                </a:solidFill>
                <a:latin typeface="Gisha" pitchFamily="34" charset="-79"/>
                <a:cs typeface="Gisha" pitchFamily="34" charset="-79"/>
              </a:rPr>
              <a:t>Step 1: What are we solving for?</a:t>
            </a:r>
            <a:endParaRPr lang="en-US" sz="32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201100534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14400"/>
            <a:ext cx="6777317" cy="4918229"/>
          </a:xfrm>
        </p:spPr>
        <p:txBody>
          <a:bodyPr>
            <a:normAutofit/>
          </a:bodyPr>
          <a:lstStyle/>
          <a:p>
            <a:pPr marL="68580" indent="0" algn="ctr">
              <a:buNone/>
            </a:pPr>
            <a:endParaRPr lang="en-US" sz="3200" b="1" dirty="0" smtClean="0">
              <a:solidFill>
                <a:schemeClr val="bg2"/>
              </a:solidFill>
              <a:latin typeface="Gisha" pitchFamily="34" charset="-79"/>
              <a:cs typeface="Gisha" pitchFamily="34" charset="-79"/>
            </a:endParaRPr>
          </a:p>
          <a:p>
            <a:pPr marL="68580" indent="0" algn="ctr">
              <a:buNone/>
            </a:pPr>
            <a:endParaRPr lang="en-US" sz="3200" b="1" dirty="0">
              <a:solidFill>
                <a:schemeClr val="bg2"/>
              </a:solidFill>
              <a:latin typeface="Gisha" pitchFamily="34" charset="-79"/>
              <a:cs typeface="Gisha" pitchFamily="34" charset="-79"/>
            </a:endParaRPr>
          </a:p>
          <a:p>
            <a:pPr marL="68580" indent="0" algn="ctr">
              <a:buNone/>
            </a:pPr>
            <a:endParaRPr lang="en-US" sz="3200" b="1" dirty="0" smtClean="0">
              <a:solidFill>
                <a:schemeClr val="bg2"/>
              </a:solidFill>
              <a:latin typeface="Gisha" pitchFamily="34" charset="-79"/>
              <a:cs typeface="Gisha" pitchFamily="34" charset="-79"/>
            </a:endParaRPr>
          </a:p>
          <a:p>
            <a:pPr marL="68580" indent="0" algn="ctr">
              <a:buNone/>
            </a:pPr>
            <a:endParaRPr lang="en-US" sz="3200" b="1" dirty="0">
              <a:solidFill>
                <a:schemeClr val="bg2"/>
              </a:solidFill>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T2 or Final Temperature</a:t>
            </a:r>
            <a:endParaRPr lang="en-US" sz="32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245766047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14400"/>
            <a:ext cx="6777317" cy="4918229"/>
          </a:xfrm>
        </p:spPr>
        <p:txBody>
          <a:bodyPr/>
          <a:lstStyle/>
          <a:p>
            <a:pPr marL="68580" indent="0" algn="ctr">
              <a:buNone/>
            </a:pPr>
            <a:endParaRPr lang="en-US" dirty="0" smtClean="0"/>
          </a:p>
          <a:p>
            <a:pPr marL="68580" indent="0" algn="ctr">
              <a:buNone/>
            </a:pPr>
            <a:endParaRPr lang="en-US" dirty="0"/>
          </a:p>
          <a:p>
            <a:pPr marL="68580" indent="0" algn="ctr">
              <a:buNone/>
            </a:pPr>
            <a:endParaRPr lang="en-US" dirty="0" smtClean="0"/>
          </a:p>
          <a:p>
            <a:pPr marL="68580" indent="0" algn="ctr">
              <a:buNone/>
            </a:pPr>
            <a:endParaRPr lang="en-US" dirty="0"/>
          </a:p>
          <a:p>
            <a:pPr marL="68580" indent="0" algn="ctr">
              <a:buNone/>
            </a:pPr>
            <a:r>
              <a:rPr lang="en-US" sz="3200" b="1" dirty="0" smtClean="0">
                <a:solidFill>
                  <a:schemeClr val="bg2"/>
                </a:solidFill>
                <a:latin typeface="Gisha" pitchFamily="34" charset="-79"/>
                <a:cs typeface="Gisha" pitchFamily="34" charset="-79"/>
              </a:rPr>
              <a:t>Step 2: Label all your numbers with the correct variables</a:t>
            </a:r>
            <a:endParaRPr lang="en-US" sz="32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219637755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42416" y="1066800"/>
            <a:ext cx="3419856" cy="4739640"/>
          </a:xfrm>
          <a:ln w="50800" cap="rnd" cmpd="sng">
            <a:solidFill>
              <a:schemeClr val="tx2"/>
            </a:solidFill>
            <a:bevel/>
          </a:ln>
        </p:spPr>
        <p:txBody>
          <a:bodyPr/>
          <a:lstStyle/>
          <a:p>
            <a:pPr marL="68580" indent="0">
              <a:buNone/>
            </a:pPr>
            <a:r>
              <a:rPr lang="en-US" sz="2800" b="1" dirty="0" smtClean="0">
                <a:solidFill>
                  <a:schemeClr val="bg2"/>
                </a:solidFill>
                <a:latin typeface="Gisha" pitchFamily="34" charset="-79"/>
                <a:cs typeface="Gisha" pitchFamily="34" charset="-79"/>
              </a:rPr>
              <a:t>The numbers in the problem are:</a:t>
            </a:r>
          </a:p>
          <a:p>
            <a:pPr marL="68580" indent="0">
              <a:buNone/>
            </a:pPr>
            <a:endParaRPr lang="en-US" sz="3200" b="1" dirty="0">
              <a:solidFill>
                <a:schemeClr val="bg2"/>
              </a:solidFill>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65°C</a:t>
            </a:r>
          </a:p>
          <a:p>
            <a:pPr marL="68580" indent="0" algn="ctr">
              <a:buNone/>
            </a:pPr>
            <a:r>
              <a:rPr lang="en-US" sz="3200" b="1" dirty="0" smtClean="0">
                <a:solidFill>
                  <a:schemeClr val="bg2"/>
                </a:solidFill>
                <a:latin typeface="Gisha" pitchFamily="34" charset="-79"/>
                <a:cs typeface="Gisha" pitchFamily="34" charset="-79"/>
              </a:rPr>
              <a:t>4.22L</a:t>
            </a:r>
          </a:p>
          <a:p>
            <a:pPr marL="68580" indent="0" algn="ctr">
              <a:buNone/>
            </a:pPr>
            <a:r>
              <a:rPr lang="en-US" sz="3200" b="1" dirty="0" smtClean="0">
                <a:solidFill>
                  <a:schemeClr val="bg2"/>
                </a:solidFill>
                <a:latin typeface="Gisha" pitchFamily="34" charset="-79"/>
                <a:cs typeface="Gisha" pitchFamily="34" charset="-79"/>
              </a:rPr>
              <a:t>3.87L</a:t>
            </a:r>
          </a:p>
          <a:p>
            <a:pPr marL="68580" indent="0">
              <a:buNone/>
            </a:pPr>
            <a:endParaRPr lang="en-US" dirty="0"/>
          </a:p>
        </p:txBody>
      </p:sp>
      <p:sp>
        <p:nvSpPr>
          <p:cNvPr id="4" name="Content Placeholder 3"/>
          <p:cNvSpPr>
            <a:spLocks noGrp="1"/>
          </p:cNvSpPr>
          <p:nvPr>
            <p:ph sz="quarter" idx="14"/>
          </p:nvPr>
        </p:nvSpPr>
        <p:spPr>
          <a:xfrm>
            <a:off x="4645152" y="1066800"/>
            <a:ext cx="3419856" cy="4739639"/>
          </a:xfrm>
          <a:ln w="50800" cap="rnd" cmpd="sng">
            <a:solidFill>
              <a:schemeClr val="tx2"/>
            </a:solidFill>
            <a:bevel/>
          </a:ln>
        </p:spPr>
        <p:txBody>
          <a:bodyPr/>
          <a:lstStyle/>
          <a:p>
            <a:pPr marL="68580" indent="0">
              <a:buNone/>
            </a:pPr>
            <a:r>
              <a:rPr lang="en-US" sz="2800" b="1" dirty="0" smtClean="0">
                <a:solidFill>
                  <a:schemeClr val="bg2"/>
                </a:solidFill>
                <a:latin typeface="Gisha" pitchFamily="34" charset="-79"/>
                <a:cs typeface="Gisha" pitchFamily="34" charset="-79"/>
              </a:rPr>
              <a:t>Label your numbers:</a:t>
            </a:r>
            <a:endParaRPr lang="en-US" sz="3200" b="1" dirty="0" smtClean="0">
              <a:solidFill>
                <a:schemeClr val="bg2"/>
              </a:solidFill>
              <a:latin typeface="Gisha" pitchFamily="34" charset="-79"/>
              <a:cs typeface="Gisha" pitchFamily="34" charset="-79"/>
            </a:endParaRPr>
          </a:p>
          <a:p>
            <a:pPr marL="68580" indent="0" algn="ctr">
              <a:buNone/>
            </a:pPr>
            <a:endParaRPr lang="en-US" sz="3200" b="1" dirty="0">
              <a:solidFill>
                <a:schemeClr val="bg2"/>
              </a:solidFill>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T1 = </a:t>
            </a:r>
            <a:r>
              <a:rPr lang="en-US" sz="3200" b="1" dirty="0">
                <a:solidFill>
                  <a:schemeClr val="bg2"/>
                </a:solidFill>
                <a:latin typeface="Gisha" pitchFamily="34" charset="-79"/>
                <a:cs typeface="Gisha" pitchFamily="34" charset="-79"/>
              </a:rPr>
              <a:t>65°C</a:t>
            </a:r>
          </a:p>
          <a:p>
            <a:pPr marL="68580" indent="0" algn="ctr">
              <a:buNone/>
            </a:pPr>
            <a:r>
              <a:rPr lang="en-US" sz="3200" b="1" dirty="0" smtClean="0">
                <a:solidFill>
                  <a:schemeClr val="bg2"/>
                </a:solidFill>
                <a:latin typeface="Gisha" pitchFamily="34" charset="-79"/>
                <a:cs typeface="Gisha" pitchFamily="34" charset="-79"/>
              </a:rPr>
              <a:t>V1 = 4.22L</a:t>
            </a:r>
          </a:p>
          <a:p>
            <a:pPr marL="68580" indent="0" algn="ctr">
              <a:buNone/>
            </a:pPr>
            <a:r>
              <a:rPr lang="en-US" sz="3200" b="1" dirty="0" smtClean="0">
                <a:solidFill>
                  <a:schemeClr val="bg2"/>
                </a:solidFill>
                <a:latin typeface="Gisha" pitchFamily="34" charset="-79"/>
                <a:cs typeface="Gisha" pitchFamily="34" charset="-79"/>
              </a:rPr>
              <a:t>V2 = 3.87L</a:t>
            </a:r>
          </a:p>
        </p:txBody>
      </p:sp>
    </p:spTree>
    <p:extLst>
      <p:ext uri="{BB962C8B-B14F-4D97-AF65-F5344CB8AC3E}">
        <p14:creationId xmlns:p14="http://schemas.microsoft.com/office/powerpoint/2010/main" val="408574883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90600"/>
            <a:ext cx="6777317" cy="4842029"/>
          </a:xfrm>
        </p:spPr>
        <p:txBody>
          <a:bodyPr>
            <a:normAutofit/>
          </a:bodyPr>
          <a:lstStyle/>
          <a:p>
            <a:pPr marL="68580" indent="0">
              <a:buNone/>
            </a:pPr>
            <a:endParaRPr lang="en-US" sz="2800" b="1" dirty="0" smtClean="0">
              <a:solidFill>
                <a:schemeClr val="bg2"/>
              </a:solidFill>
              <a:latin typeface="Gisha" pitchFamily="34" charset="-79"/>
              <a:cs typeface="Gisha" pitchFamily="34" charset="-79"/>
            </a:endParaRPr>
          </a:p>
          <a:p>
            <a:pPr marL="68580" indent="0">
              <a:buNone/>
            </a:pPr>
            <a:endParaRPr lang="en-US" sz="2800" b="1" dirty="0">
              <a:solidFill>
                <a:schemeClr val="bg2"/>
              </a:solidFill>
              <a:latin typeface="Gisha" pitchFamily="34" charset="-79"/>
              <a:cs typeface="Gisha" pitchFamily="34" charset="-79"/>
            </a:endParaRPr>
          </a:p>
          <a:p>
            <a:pPr marL="68580" indent="0">
              <a:buNone/>
            </a:pPr>
            <a:endParaRPr lang="en-US" sz="2800" b="1" dirty="0" smtClean="0">
              <a:solidFill>
                <a:schemeClr val="bg2"/>
              </a:solidFill>
              <a:latin typeface="Gisha" pitchFamily="34" charset="-79"/>
              <a:cs typeface="Gisha" pitchFamily="34" charset="-79"/>
            </a:endParaRPr>
          </a:p>
          <a:p>
            <a:pPr marL="68580" indent="0">
              <a:buNone/>
            </a:pPr>
            <a:r>
              <a:rPr lang="en-US" sz="2800" b="1" dirty="0" smtClean="0">
                <a:solidFill>
                  <a:schemeClr val="bg2"/>
                </a:solidFill>
                <a:latin typeface="Gisha" pitchFamily="34" charset="-79"/>
                <a:cs typeface="Gisha" pitchFamily="34" charset="-79"/>
              </a:rPr>
              <a:t>Step 3: Determine which equation you are using.  Since we’re solving for final temperature, we need to use the T2 equation.</a:t>
            </a:r>
            <a:endParaRPr lang="en-US" sz="28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21445783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90600"/>
            <a:ext cx="6777317" cy="4842029"/>
          </a:xfrm>
        </p:spPr>
        <p:txBody>
          <a:bodyPr>
            <a:normAutofit/>
          </a:bodyPr>
          <a:lstStyle/>
          <a:p>
            <a:pPr marL="68580" indent="0" algn="ctr">
              <a:buNone/>
            </a:pPr>
            <a:endParaRPr lang="en-US" sz="3200" b="1" dirty="0" smtClean="0">
              <a:solidFill>
                <a:schemeClr val="bg2"/>
              </a:solidFill>
              <a:latin typeface="Gisha" pitchFamily="34" charset="-79"/>
              <a:cs typeface="Gisha" pitchFamily="34" charset="-79"/>
            </a:endParaRPr>
          </a:p>
          <a:p>
            <a:pPr marL="68580" indent="0" algn="ctr">
              <a:buNone/>
            </a:pPr>
            <a:endParaRPr lang="en-US" sz="3200" b="1" dirty="0">
              <a:solidFill>
                <a:schemeClr val="bg2"/>
              </a:solidFill>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T2 = </a:t>
            </a:r>
            <a:r>
              <a:rPr lang="en-US" sz="3200" b="1" u="sng" dirty="0" smtClean="0">
                <a:solidFill>
                  <a:schemeClr val="bg2"/>
                </a:solidFill>
                <a:latin typeface="Gisha" pitchFamily="34" charset="-79"/>
                <a:cs typeface="Gisha" pitchFamily="34" charset="-79"/>
              </a:rPr>
              <a:t>V2 T1</a:t>
            </a:r>
            <a:endParaRPr lang="en-US" sz="3200" b="1" dirty="0" smtClean="0">
              <a:solidFill>
                <a:schemeClr val="bg2"/>
              </a:solidFill>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        V1</a:t>
            </a:r>
          </a:p>
          <a:p>
            <a:pPr marL="68580" indent="0" algn="ctr">
              <a:buNone/>
            </a:pPr>
            <a:endParaRPr lang="en-US" sz="3200" b="1" dirty="0" smtClean="0">
              <a:solidFill>
                <a:schemeClr val="bg2"/>
              </a:solidFill>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We also need to convert our temperatures to Kelvin…</a:t>
            </a:r>
            <a:endParaRPr lang="en-US" sz="32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122768510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90600"/>
            <a:ext cx="6777317" cy="4842029"/>
          </a:xfrm>
        </p:spPr>
        <p:txBody>
          <a:bodyPr>
            <a:normAutofit/>
          </a:bodyPr>
          <a:lstStyle/>
          <a:p>
            <a:pPr marL="68580" indent="0">
              <a:buNone/>
            </a:pPr>
            <a:endParaRPr lang="en-US" sz="3200" b="1" dirty="0" smtClean="0">
              <a:solidFill>
                <a:schemeClr val="bg2"/>
              </a:solidFill>
              <a:latin typeface="Gisha" pitchFamily="34" charset="-79"/>
              <a:cs typeface="Gisha" pitchFamily="34" charset="-79"/>
            </a:endParaRPr>
          </a:p>
          <a:p>
            <a:pPr marL="68580" indent="0">
              <a:buNone/>
            </a:pPr>
            <a:endParaRPr lang="en-US" sz="3200" b="1" dirty="0">
              <a:solidFill>
                <a:schemeClr val="bg2"/>
              </a:solidFill>
              <a:latin typeface="Gisha" pitchFamily="34" charset="-79"/>
              <a:cs typeface="Gisha" pitchFamily="34" charset="-79"/>
            </a:endParaRPr>
          </a:p>
          <a:p>
            <a:pPr marL="68580" indent="0">
              <a:buNone/>
            </a:pPr>
            <a:r>
              <a:rPr lang="en-US" sz="3200" b="1" dirty="0" smtClean="0">
                <a:solidFill>
                  <a:schemeClr val="bg2"/>
                </a:solidFill>
                <a:latin typeface="Gisha" pitchFamily="34" charset="-79"/>
                <a:cs typeface="Gisha" pitchFamily="34" charset="-79"/>
              </a:rPr>
              <a:t>To convert to Kelvin, we add 273…</a:t>
            </a:r>
          </a:p>
          <a:p>
            <a:pPr marL="68580" indent="0">
              <a:buNone/>
            </a:pPr>
            <a:endParaRPr lang="en-US" sz="3200" b="1" dirty="0">
              <a:solidFill>
                <a:schemeClr val="bg2"/>
              </a:solidFill>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65°C + 273 = 338K</a:t>
            </a:r>
          </a:p>
          <a:p>
            <a:pPr marL="68580" indent="0">
              <a:buNone/>
            </a:pPr>
            <a:endParaRPr lang="en-US" sz="32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3272549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2"/>
                </a:solidFill>
                <a:latin typeface="Gisha" pitchFamily="34" charset="-79"/>
                <a:cs typeface="Gisha" pitchFamily="34" charset="-79"/>
              </a:rPr>
              <a:t>Boyle’s Law Sample Problems:</a:t>
            </a:r>
            <a:endParaRPr lang="en-US" b="1" dirty="0">
              <a:solidFill>
                <a:schemeClr val="bg2"/>
              </a:solidFill>
              <a:latin typeface="Gisha" pitchFamily="34" charset="-79"/>
              <a:cs typeface="Gisha" pitchFamily="34" charset="-79"/>
            </a:endParaRPr>
          </a:p>
        </p:txBody>
      </p:sp>
      <p:sp>
        <p:nvSpPr>
          <p:cNvPr id="3" name="Content Placeholder 2"/>
          <p:cNvSpPr>
            <a:spLocks noGrp="1"/>
          </p:cNvSpPr>
          <p:nvPr>
            <p:ph idx="1"/>
          </p:nvPr>
        </p:nvSpPr>
        <p:spPr/>
        <p:txBody>
          <a:bodyPr/>
          <a:lstStyle/>
          <a:p>
            <a:r>
              <a:rPr lang="en-US" dirty="0" smtClean="0">
                <a:solidFill>
                  <a:schemeClr val="bg2"/>
                </a:solidFill>
                <a:latin typeface="Gisha" pitchFamily="34" charset="-79"/>
                <a:cs typeface="Gisha" pitchFamily="34" charset="-79"/>
              </a:rPr>
              <a:t>A tank of nitrogen has a volume of 14.0 L and a pressure of 760.0 mmHg.  Find the volume of the nitrogen when its pressure is changed to 400.0 mmHg while the temperature is held constant.</a:t>
            </a:r>
            <a:endParaRPr lang="en-US"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187732567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838200"/>
            <a:ext cx="6777317" cy="4994429"/>
          </a:xfrm>
        </p:spPr>
        <p:txBody>
          <a:bodyPr>
            <a:normAutofit/>
          </a:bodyPr>
          <a:lstStyle/>
          <a:p>
            <a:pPr marL="68580" indent="0">
              <a:buNone/>
            </a:pPr>
            <a:endParaRPr lang="en-US" sz="3200" b="1" dirty="0" smtClean="0">
              <a:solidFill>
                <a:schemeClr val="bg2"/>
              </a:solidFill>
              <a:latin typeface="Gisha" pitchFamily="34" charset="-79"/>
              <a:cs typeface="Gisha" pitchFamily="34" charset="-79"/>
            </a:endParaRPr>
          </a:p>
          <a:p>
            <a:pPr marL="68580" indent="0">
              <a:buNone/>
            </a:pPr>
            <a:endParaRPr lang="en-US" sz="3200" b="1" dirty="0">
              <a:solidFill>
                <a:schemeClr val="bg2"/>
              </a:solidFill>
              <a:latin typeface="Gisha" pitchFamily="34" charset="-79"/>
              <a:cs typeface="Gisha" pitchFamily="34" charset="-79"/>
            </a:endParaRPr>
          </a:p>
          <a:p>
            <a:pPr marL="68580" indent="0" algn="ctr">
              <a:buNone/>
            </a:pPr>
            <a:endParaRPr lang="en-US" sz="3200" b="1" dirty="0" smtClean="0">
              <a:solidFill>
                <a:schemeClr val="bg2"/>
              </a:solidFill>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Step 4: Plug your numbers into your equation</a:t>
            </a:r>
            <a:endParaRPr lang="en-US" sz="32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105611728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4645152" y="1066800"/>
            <a:ext cx="3419856" cy="4739639"/>
          </a:xfrm>
          <a:ln w="50800" cap="rnd" cmpd="sng">
            <a:solidFill>
              <a:schemeClr val="tx1"/>
            </a:solidFill>
            <a:bevel/>
          </a:ln>
        </p:spPr>
        <p:txBody>
          <a:bodyPr>
            <a:normAutofit/>
          </a:bodyPr>
          <a:lstStyle/>
          <a:p>
            <a:pPr marL="68580" indent="0" algn="ctr">
              <a:buNone/>
            </a:pPr>
            <a:endParaRPr lang="en-US" sz="2800" b="1" dirty="0" smtClean="0">
              <a:solidFill>
                <a:schemeClr val="bg2"/>
              </a:solidFill>
              <a:latin typeface="Gisha" pitchFamily="34" charset="-79"/>
              <a:cs typeface="Gisha" pitchFamily="34" charset="-79"/>
            </a:endParaRPr>
          </a:p>
          <a:p>
            <a:pPr marL="68580" indent="0" algn="ctr">
              <a:buNone/>
            </a:pPr>
            <a:r>
              <a:rPr lang="en-US" sz="2800" b="1" dirty="0" smtClean="0">
                <a:solidFill>
                  <a:schemeClr val="bg2"/>
                </a:solidFill>
                <a:latin typeface="Gisha" pitchFamily="34" charset="-79"/>
                <a:cs typeface="Gisha" pitchFamily="34" charset="-79"/>
              </a:rPr>
              <a:t>T2 = </a:t>
            </a:r>
            <a:r>
              <a:rPr lang="en-US" sz="2800" b="1" u="sng" dirty="0" smtClean="0">
                <a:solidFill>
                  <a:schemeClr val="bg2"/>
                </a:solidFill>
                <a:latin typeface="Gisha" pitchFamily="34" charset="-79"/>
                <a:cs typeface="Gisha" pitchFamily="34" charset="-79"/>
              </a:rPr>
              <a:t>V2 T1</a:t>
            </a:r>
          </a:p>
          <a:p>
            <a:pPr marL="68580" indent="0">
              <a:buNone/>
            </a:pPr>
            <a:r>
              <a:rPr lang="en-US" sz="2800" b="1" dirty="0">
                <a:solidFill>
                  <a:schemeClr val="bg2"/>
                </a:solidFill>
                <a:latin typeface="Gisha" pitchFamily="34" charset="-79"/>
                <a:cs typeface="Gisha" pitchFamily="34" charset="-79"/>
              </a:rPr>
              <a:t>	</a:t>
            </a:r>
            <a:r>
              <a:rPr lang="en-US" sz="2800" b="1" dirty="0" smtClean="0">
                <a:solidFill>
                  <a:schemeClr val="bg2"/>
                </a:solidFill>
                <a:latin typeface="Gisha" pitchFamily="34" charset="-79"/>
                <a:cs typeface="Gisha" pitchFamily="34" charset="-79"/>
              </a:rPr>
              <a:t>	V1</a:t>
            </a:r>
          </a:p>
          <a:p>
            <a:pPr marL="68580" indent="0">
              <a:buNone/>
            </a:pPr>
            <a:endParaRPr lang="en-US" sz="2800" b="1" dirty="0" smtClean="0">
              <a:solidFill>
                <a:schemeClr val="bg2"/>
              </a:solidFill>
              <a:latin typeface="Gisha" pitchFamily="34" charset="-79"/>
              <a:cs typeface="Gisha" pitchFamily="34" charset="-79"/>
            </a:endParaRPr>
          </a:p>
          <a:p>
            <a:pPr marL="68580" indent="0">
              <a:buNone/>
            </a:pPr>
            <a:r>
              <a:rPr lang="en-US" sz="2800" b="1" dirty="0">
                <a:solidFill>
                  <a:schemeClr val="bg2"/>
                </a:solidFill>
                <a:latin typeface="Gisha" pitchFamily="34" charset="-79"/>
                <a:cs typeface="Gisha" pitchFamily="34" charset="-79"/>
              </a:rPr>
              <a:t>T</a:t>
            </a:r>
            <a:r>
              <a:rPr lang="en-US" sz="2800" b="1" dirty="0" smtClean="0">
                <a:solidFill>
                  <a:schemeClr val="bg2"/>
                </a:solidFill>
                <a:latin typeface="Gisha" pitchFamily="34" charset="-79"/>
                <a:cs typeface="Gisha" pitchFamily="34" charset="-79"/>
              </a:rPr>
              <a:t>2 = </a:t>
            </a:r>
            <a:r>
              <a:rPr lang="en-US" sz="2800" b="1" u="sng" dirty="0" smtClean="0">
                <a:solidFill>
                  <a:schemeClr val="bg2"/>
                </a:solidFill>
                <a:latin typeface="Gisha" pitchFamily="34" charset="-79"/>
                <a:cs typeface="Gisha" pitchFamily="34" charset="-79"/>
              </a:rPr>
              <a:t>(3.87L)(338K)</a:t>
            </a:r>
          </a:p>
          <a:p>
            <a:pPr marL="68580" indent="0">
              <a:buNone/>
            </a:pPr>
            <a:r>
              <a:rPr lang="en-US" sz="2800" b="1" dirty="0">
                <a:solidFill>
                  <a:schemeClr val="bg2"/>
                </a:solidFill>
                <a:latin typeface="Gisha" pitchFamily="34" charset="-79"/>
                <a:cs typeface="Gisha" pitchFamily="34" charset="-79"/>
              </a:rPr>
              <a:t>	 </a:t>
            </a:r>
            <a:r>
              <a:rPr lang="en-US" sz="2800" b="1" dirty="0" smtClean="0">
                <a:solidFill>
                  <a:schemeClr val="bg2"/>
                </a:solidFill>
                <a:latin typeface="Gisha" pitchFamily="34" charset="-79"/>
                <a:cs typeface="Gisha" pitchFamily="34" charset="-79"/>
              </a:rPr>
              <a:t>     4.22L</a:t>
            </a:r>
            <a:endParaRPr lang="en-US" sz="2800" b="1" dirty="0">
              <a:solidFill>
                <a:schemeClr val="bg2"/>
              </a:solidFill>
              <a:latin typeface="Gisha" pitchFamily="34" charset="-79"/>
              <a:cs typeface="Gisha" pitchFamily="34" charset="-79"/>
            </a:endParaRPr>
          </a:p>
        </p:txBody>
      </p:sp>
      <p:sp>
        <p:nvSpPr>
          <p:cNvPr id="6" name="Content Placeholder 3"/>
          <p:cNvSpPr>
            <a:spLocks noGrp="1"/>
          </p:cNvSpPr>
          <p:nvPr>
            <p:ph sz="quarter" idx="13"/>
          </p:nvPr>
        </p:nvSpPr>
        <p:spPr>
          <a:xfrm>
            <a:off x="1042416" y="1066800"/>
            <a:ext cx="3419856" cy="4739640"/>
          </a:xfrm>
          <a:ln w="50800" cap="rnd" cmpd="sng">
            <a:solidFill>
              <a:schemeClr val="tx1"/>
            </a:solidFill>
            <a:bevel/>
          </a:ln>
        </p:spPr>
        <p:txBody>
          <a:bodyPr/>
          <a:lstStyle/>
          <a:p>
            <a:pPr marL="68580" indent="0">
              <a:buNone/>
            </a:pPr>
            <a:r>
              <a:rPr lang="en-US" sz="2800" b="1" dirty="0" smtClean="0">
                <a:solidFill>
                  <a:schemeClr val="bg2"/>
                </a:solidFill>
                <a:latin typeface="Gisha" pitchFamily="34" charset="-79"/>
                <a:cs typeface="Gisha" pitchFamily="34" charset="-79"/>
              </a:rPr>
              <a:t>Plug it in:</a:t>
            </a:r>
          </a:p>
          <a:p>
            <a:pPr marL="68580" indent="0">
              <a:buNone/>
            </a:pPr>
            <a:endParaRPr lang="en-US" sz="3200" b="1" dirty="0" smtClean="0">
              <a:solidFill>
                <a:schemeClr val="bg2"/>
              </a:solidFill>
              <a:latin typeface="Gisha" pitchFamily="34" charset="-79"/>
              <a:cs typeface="Gisha" pitchFamily="34" charset="-79"/>
            </a:endParaRPr>
          </a:p>
          <a:p>
            <a:pPr marL="68580" indent="0">
              <a:buNone/>
            </a:pPr>
            <a:endParaRPr lang="en-US" sz="3200" b="1" dirty="0">
              <a:solidFill>
                <a:schemeClr val="bg2"/>
              </a:solidFill>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T1 = 338K</a:t>
            </a:r>
            <a:endParaRPr lang="en-US" sz="3200" b="1" dirty="0">
              <a:solidFill>
                <a:schemeClr val="bg2"/>
              </a:solidFill>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V1 = 4.22L</a:t>
            </a:r>
          </a:p>
          <a:p>
            <a:pPr marL="68580" indent="0" algn="ctr">
              <a:buNone/>
            </a:pPr>
            <a:r>
              <a:rPr lang="en-US" sz="3200" b="1" dirty="0" smtClean="0">
                <a:solidFill>
                  <a:schemeClr val="bg2"/>
                </a:solidFill>
                <a:latin typeface="Gisha" pitchFamily="34" charset="-79"/>
                <a:cs typeface="Gisha" pitchFamily="34" charset="-79"/>
              </a:rPr>
              <a:t>V2 = 3.87L</a:t>
            </a:r>
          </a:p>
        </p:txBody>
      </p:sp>
    </p:spTree>
    <p:extLst>
      <p:ext uri="{BB962C8B-B14F-4D97-AF65-F5344CB8AC3E}">
        <p14:creationId xmlns:p14="http://schemas.microsoft.com/office/powerpoint/2010/main" val="319261681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14400"/>
            <a:ext cx="6777317" cy="4918229"/>
          </a:xfrm>
        </p:spPr>
        <p:txBody>
          <a:bodyPr>
            <a:normAutofit/>
          </a:bodyPr>
          <a:lstStyle/>
          <a:p>
            <a:pPr marL="68580" indent="0" algn="ctr">
              <a:buNone/>
            </a:pPr>
            <a:r>
              <a:rPr lang="en-US" sz="2800" b="1" dirty="0">
                <a:solidFill>
                  <a:srgbClr val="C00000"/>
                </a:solidFill>
                <a:latin typeface="Gisha" pitchFamily="34" charset="-79"/>
                <a:cs typeface="Gisha" pitchFamily="34" charset="-79"/>
              </a:rPr>
              <a:t>Get rid of your like units!</a:t>
            </a:r>
          </a:p>
          <a:p>
            <a:pPr marL="68580" indent="0" algn="ctr">
              <a:buNone/>
            </a:pPr>
            <a:endParaRPr lang="en-US" sz="2800" b="1" dirty="0" smtClean="0">
              <a:solidFill>
                <a:schemeClr val="bg2"/>
              </a:solidFill>
              <a:latin typeface="Gisha" pitchFamily="34" charset="-79"/>
              <a:cs typeface="Gisha" pitchFamily="34" charset="-79"/>
            </a:endParaRPr>
          </a:p>
          <a:p>
            <a:pPr marL="68580" indent="0" algn="ctr">
              <a:buNone/>
            </a:pPr>
            <a:r>
              <a:rPr lang="en-US" sz="2800" b="1" dirty="0">
                <a:solidFill>
                  <a:schemeClr val="bg2"/>
                </a:solidFill>
                <a:latin typeface="Gisha" pitchFamily="34" charset="-79"/>
                <a:cs typeface="Gisha" pitchFamily="34" charset="-79"/>
              </a:rPr>
              <a:t>T2 = </a:t>
            </a:r>
            <a:r>
              <a:rPr lang="en-US" sz="2800" b="1" u="sng" dirty="0">
                <a:solidFill>
                  <a:schemeClr val="bg2"/>
                </a:solidFill>
                <a:latin typeface="Gisha" pitchFamily="34" charset="-79"/>
                <a:cs typeface="Gisha" pitchFamily="34" charset="-79"/>
              </a:rPr>
              <a:t>(3.87</a:t>
            </a:r>
            <a:r>
              <a:rPr lang="en-US" sz="2800" b="1" u="sng" strike="sngStrike" dirty="0">
                <a:solidFill>
                  <a:schemeClr val="bg2"/>
                </a:solidFill>
                <a:latin typeface="Gisha" pitchFamily="34" charset="-79"/>
                <a:cs typeface="Gisha" pitchFamily="34" charset="-79"/>
              </a:rPr>
              <a:t>L</a:t>
            </a:r>
            <a:r>
              <a:rPr lang="en-US" sz="2800" b="1" u="sng" dirty="0" smtClean="0">
                <a:solidFill>
                  <a:schemeClr val="bg2"/>
                </a:solidFill>
                <a:latin typeface="Gisha" pitchFamily="34" charset="-79"/>
                <a:cs typeface="Gisha" pitchFamily="34" charset="-79"/>
              </a:rPr>
              <a:t>)(338K)</a:t>
            </a:r>
            <a:endParaRPr lang="en-US" sz="2800" b="1" u="sng" dirty="0">
              <a:solidFill>
                <a:schemeClr val="bg2"/>
              </a:solidFill>
              <a:latin typeface="Gisha" pitchFamily="34" charset="-79"/>
              <a:cs typeface="Gisha" pitchFamily="34" charset="-79"/>
            </a:endParaRPr>
          </a:p>
          <a:p>
            <a:pPr marL="68580" indent="0" algn="ctr">
              <a:buNone/>
            </a:pPr>
            <a:r>
              <a:rPr lang="en-US" sz="2800" b="1" dirty="0" smtClean="0">
                <a:solidFill>
                  <a:schemeClr val="bg2"/>
                </a:solidFill>
                <a:latin typeface="Gisha" pitchFamily="34" charset="-79"/>
                <a:cs typeface="Gisha" pitchFamily="34" charset="-79"/>
              </a:rPr>
              <a:t>	4.22</a:t>
            </a:r>
            <a:r>
              <a:rPr lang="en-US" sz="2800" b="1" strike="sngStrike" dirty="0" smtClean="0">
                <a:solidFill>
                  <a:schemeClr val="bg2"/>
                </a:solidFill>
                <a:latin typeface="Gisha" pitchFamily="34" charset="-79"/>
                <a:cs typeface="Gisha" pitchFamily="34" charset="-79"/>
              </a:rPr>
              <a:t>L</a:t>
            </a:r>
            <a:endParaRPr lang="en-US" sz="2800" b="1" strike="sngStrike" dirty="0">
              <a:solidFill>
                <a:schemeClr val="bg2"/>
              </a:solidFill>
              <a:latin typeface="Gisha" pitchFamily="34" charset="-79"/>
              <a:cs typeface="Gisha" pitchFamily="34" charset="-79"/>
            </a:endParaRPr>
          </a:p>
          <a:p>
            <a:pPr marL="68580" indent="0" algn="ctr">
              <a:buNone/>
            </a:pPr>
            <a:r>
              <a:rPr lang="en-US" sz="2800" b="1" dirty="0" smtClean="0">
                <a:solidFill>
                  <a:schemeClr val="bg2"/>
                </a:solidFill>
                <a:latin typeface="Gisha" pitchFamily="34" charset="-79"/>
                <a:cs typeface="Gisha" pitchFamily="34" charset="-79"/>
              </a:rPr>
              <a:t>	</a:t>
            </a:r>
          </a:p>
          <a:p>
            <a:pPr marL="68580" indent="0" algn="ctr">
              <a:buNone/>
            </a:pPr>
            <a:r>
              <a:rPr lang="en-US" sz="3200" b="1" dirty="0">
                <a:solidFill>
                  <a:schemeClr val="bg2"/>
                </a:solidFill>
                <a:latin typeface="Gisha" pitchFamily="34" charset="-79"/>
                <a:cs typeface="Gisha" pitchFamily="34" charset="-79"/>
              </a:rPr>
              <a:t>T</a:t>
            </a:r>
            <a:r>
              <a:rPr lang="en-US" sz="3200" b="1" dirty="0" smtClean="0">
                <a:solidFill>
                  <a:schemeClr val="bg2"/>
                </a:solidFill>
                <a:latin typeface="Gisha" pitchFamily="34" charset="-79"/>
                <a:cs typeface="Gisha" pitchFamily="34" charset="-79"/>
              </a:rPr>
              <a:t>2 =  </a:t>
            </a:r>
            <a:r>
              <a:rPr lang="en-US" sz="3200" b="1" u="sng" dirty="0" smtClean="0">
                <a:solidFill>
                  <a:schemeClr val="bg2"/>
                </a:solidFill>
                <a:latin typeface="Gisha" pitchFamily="34" charset="-79"/>
                <a:cs typeface="Gisha" pitchFamily="34" charset="-79"/>
              </a:rPr>
              <a:t>1308K</a:t>
            </a:r>
          </a:p>
          <a:p>
            <a:pPr marL="68580" indent="0" algn="ctr">
              <a:buNone/>
            </a:pPr>
            <a:r>
              <a:rPr lang="en-US" sz="3200" b="1" dirty="0" smtClean="0">
                <a:solidFill>
                  <a:schemeClr val="bg2"/>
                </a:solidFill>
                <a:latin typeface="Gisha" pitchFamily="34" charset="-79"/>
                <a:cs typeface="Gisha" pitchFamily="34" charset="-79"/>
              </a:rPr>
              <a:t>	  4.22</a:t>
            </a:r>
          </a:p>
          <a:p>
            <a:pPr marL="68580" indent="0">
              <a:buNone/>
            </a:pPr>
            <a:endParaRPr lang="en-US" b="1" dirty="0">
              <a:solidFill>
                <a:schemeClr val="bg2"/>
              </a:solidFill>
              <a:latin typeface="Gisha" pitchFamily="34" charset="-79"/>
              <a:cs typeface="Gisha" pitchFamily="34" charset="-79"/>
            </a:endParaRPr>
          </a:p>
          <a:p>
            <a:pPr marL="68580" indent="0">
              <a:buNone/>
            </a:pPr>
            <a:r>
              <a:rPr lang="en-US" sz="4000" b="1" dirty="0" smtClean="0">
                <a:solidFill>
                  <a:srgbClr val="C00000"/>
                </a:solidFill>
                <a:latin typeface="Gisha" pitchFamily="34" charset="-79"/>
                <a:cs typeface="Gisha" pitchFamily="34" charset="-79"/>
              </a:rPr>
              <a:t>		  T2 = 310</a:t>
            </a:r>
            <a:r>
              <a:rPr lang="en-US" sz="4000" b="1" dirty="0">
                <a:solidFill>
                  <a:srgbClr val="C00000"/>
                </a:solidFill>
                <a:latin typeface="Gisha" pitchFamily="34" charset="-79"/>
                <a:cs typeface="Gisha" pitchFamily="34" charset="-79"/>
              </a:rPr>
              <a:t>K</a:t>
            </a:r>
          </a:p>
          <a:p>
            <a:pPr marL="68580" indent="0">
              <a:buNone/>
            </a:pPr>
            <a:endParaRPr lang="en-US" dirty="0"/>
          </a:p>
        </p:txBody>
      </p:sp>
      <p:sp>
        <p:nvSpPr>
          <p:cNvPr id="4" name="Rectangle 3"/>
          <p:cNvSpPr/>
          <p:nvPr/>
        </p:nvSpPr>
        <p:spPr>
          <a:xfrm>
            <a:off x="3200400" y="5029200"/>
            <a:ext cx="2750127" cy="762000"/>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165836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90600"/>
            <a:ext cx="6777317" cy="4842029"/>
          </a:xfrm>
        </p:spPr>
        <p:txBody>
          <a:bodyPr>
            <a:normAutofit/>
          </a:bodyPr>
          <a:lstStyle/>
          <a:p>
            <a:pPr marL="68580" indent="0">
              <a:buNone/>
            </a:pPr>
            <a:endParaRPr lang="en-US" sz="2800" b="1" dirty="0" smtClean="0">
              <a:solidFill>
                <a:schemeClr val="bg2"/>
              </a:solidFill>
              <a:latin typeface="Gisha" pitchFamily="34" charset="-79"/>
              <a:cs typeface="Gisha" pitchFamily="34" charset="-79"/>
            </a:endParaRPr>
          </a:p>
          <a:p>
            <a:pPr marL="68580" indent="0">
              <a:buNone/>
            </a:pPr>
            <a:endParaRPr lang="en-US" sz="2800" b="1" dirty="0" smtClean="0">
              <a:solidFill>
                <a:schemeClr val="bg2"/>
              </a:solidFill>
              <a:latin typeface="Gisha" pitchFamily="34" charset="-79"/>
              <a:cs typeface="Gisha" pitchFamily="34" charset="-79"/>
            </a:endParaRPr>
          </a:p>
          <a:p>
            <a:pPr marL="68580" indent="0">
              <a:buNone/>
            </a:pPr>
            <a:r>
              <a:rPr lang="en-US" sz="2800" b="1" dirty="0" smtClean="0">
                <a:solidFill>
                  <a:schemeClr val="bg2"/>
                </a:solidFill>
                <a:latin typeface="Gisha" pitchFamily="34" charset="-79"/>
                <a:cs typeface="Gisha" pitchFamily="34" charset="-79"/>
              </a:rPr>
              <a:t>A </a:t>
            </a:r>
            <a:r>
              <a:rPr lang="en-US" sz="2800" b="1" dirty="0">
                <a:solidFill>
                  <a:schemeClr val="bg2"/>
                </a:solidFill>
                <a:latin typeface="Gisha" pitchFamily="34" charset="-79"/>
                <a:cs typeface="Gisha" pitchFamily="34" charset="-79"/>
              </a:rPr>
              <a:t>balloon has a volume of 2500.0 mL on a day when the temperature is </a:t>
            </a:r>
            <a:r>
              <a:rPr lang="en-US" sz="2800" b="1" dirty="0" smtClean="0">
                <a:solidFill>
                  <a:schemeClr val="bg2"/>
                </a:solidFill>
                <a:latin typeface="Gisha" pitchFamily="34" charset="-79"/>
                <a:cs typeface="Gisha" pitchFamily="34" charset="-79"/>
              </a:rPr>
              <a:t>50°C</a:t>
            </a:r>
            <a:r>
              <a:rPr lang="en-US" sz="2800" b="1" dirty="0">
                <a:solidFill>
                  <a:schemeClr val="bg2"/>
                </a:solidFill>
                <a:latin typeface="Gisha" pitchFamily="34" charset="-79"/>
                <a:cs typeface="Gisha" pitchFamily="34" charset="-79"/>
              </a:rPr>
              <a:t>. If the temperature at night falls to 10.0 °C, what will be the volume of the balloon if the pressure remains constant?</a:t>
            </a:r>
          </a:p>
        </p:txBody>
      </p:sp>
    </p:spTree>
    <p:extLst>
      <p:ext uri="{BB962C8B-B14F-4D97-AF65-F5344CB8AC3E}">
        <p14:creationId xmlns:p14="http://schemas.microsoft.com/office/powerpoint/2010/main" val="375938577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90600"/>
            <a:ext cx="6777317" cy="4842029"/>
          </a:xfrm>
        </p:spPr>
        <p:txBody>
          <a:bodyPr/>
          <a:lstStyle/>
          <a:p>
            <a:pPr marL="68580" indent="0">
              <a:buNone/>
            </a:pPr>
            <a:endParaRPr lang="en-US" b="1" dirty="0" smtClean="0">
              <a:solidFill>
                <a:schemeClr val="bg2"/>
              </a:solidFill>
              <a:latin typeface="Gisha" pitchFamily="34" charset="-79"/>
              <a:cs typeface="Gisha" pitchFamily="34" charset="-79"/>
            </a:endParaRPr>
          </a:p>
          <a:p>
            <a:pPr marL="68580" indent="0">
              <a:buNone/>
            </a:pPr>
            <a:endParaRPr lang="en-US" b="1" dirty="0">
              <a:solidFill>
                <a:schemeClr val="bg2"/>
              </a:solidFill>
              <a:latin typeface="Gisha" pitchFamily="34" charset="-79"/>
              <a:cs typeface="Gisha" pitchFamily="34" charset="-79"/>
            </a:endParaRPr>
          </a:p>
          <a:p>
            <a:pPr marL="68580" indent="0">
              <a:buNone/>
            </a:pPr>
            <a:endParaRPr lang="en-US" sz="3200" b="1" dirty="0" smtClean="0">
              <a:solidFill>
                <a:schemeClr val="bg2"/>
              </a:solidFill>
              <a:latin typeface="Gisha" pitchFamily="34" charset="-79"/>
              <a:cs typeface="Gisha" pitchFamily="34" charset="-79"/>
            </a:endParaRPr>
          </a:p>
          <a:p>
            <a:pPr marL="68580" indent="0">
              <a:buNone/>
            </a:pPr>
            <a:endParaRPr lang="en-US" sz="3200" b="1" dirty="0">
              <a:solidFill>
                <a:schemeClr val="bg2"/>
              </a:solidFill>
              <a:latin typeface="Gisha" pitchFamily="34" charset="-79"/>
              <a:cs typeface="Gisha" pitchFamily="34" charset="-79"/>
            </a:endParaRPr>
          </a:p>
          <a:p>
            <a:pPr marL="68580" indent="0">
              <a:buNone/>
            </a:pPr>
            <a:r>
              <a:rPr lang="en-US" sz="3200" b="1" dirty="0" smtClean="0">
                <a:solidFill>
                  <a:schemeClr val="bg2"/>
                </a:solidFill>
                <a:latin typeface="Gisha" pitchFamily="34" charset="-79"/>
                <a:cs typeface="Gisha" pitchFamily="34" charset="-79"/>
              </a:rPr>
              <a:t>Step 1: What are we solving for?</a:t>
            </a:r>
            <a:endParaRPr lang="en-US" sz="32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371860197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90600"/>
            <a:ext cx="6777317" cy="4842029"/>
          </a:xfrm>
        </p:spPr>
        <p:txBody>
          <a:bodyPr>
            <a:normAutofit/>
          </a:bodyPr>
          <a:lstStyle/>
          <a:p>
            <a:pPr marL="68580" indent="0" algn="ctr">
              <a:buNone/>
            </a:pPr>
            <a:endParaRPr lang="en-US" sz="3200" b="1" dirty="0" smtClean="0">
              <a:solidFill>
                <a:schemeClr val="bg2"/>
              </a:solidFill>
              <a:latin typeface="Gisha" pitchFamily="34" charset="-79"/>
              <a:cs typeface="Gisha" pitchFamily="34" charset="-79"/>
            </a:endParaRPr>
          </a:p>
          <a:p>
            <a:pPr marL="68580" indent="0" algn="ctr">
              <a:buNone/>
            </a:pPr>
            <a:endParaRPr lang="en-US" sz="3200" b="1" dirty="0">
              <a:solidFill>
                <a:schemeClr val="bg2"/>
              </a:solidFill>
              <a:latin typeface="Gisha" pitchFamily="34" charset="-79"/>
              <a:cs typeface="Gisha" pitchFamily="34" charset="-79"/>
            </a:endParaRPr>
          </a:p>
          <a:p>
            <a:pPr marL="68580" indent="0" algn="ctr">
              <a:buNone/>
            </a:pPr>
            <a:endParaRPr lang="en-US" sz="3200" b="1" dirty="0" smtClean="0">
              <a:solidFill>
                <a:schemeClr val="bg2"/>
              </a:solidFill>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V2 or Final Volume</a:t>
            </a:r>
            <a:endParaRPr lang="en-US" sz="32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416509045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14400"/>
            <a:ext cx="6777317" cy="4918229"/>
          </a:xfrm>
        </p:spPr>
        <p:txBody>
          <a:bodyPr/>
          <a:lstStyle/>
          <a:p>
            <a:pPr marL="68580" indent="0" algn="ctr">
              <a:buNone/>
            </a:pPr>
            <a:endParaRPr lang="en-US" dirty="0" smtClean="0"/>
          </a:p>
          <a:p>
            <a:pPr marL="68580" indent="0" algn="ctr">
              <a:buNone/>
            </a:pPr>
            <a:endParaRPr lang="en-US" dirty="0"/>
          </a:p>
          <a:p>
            <a:pPr marL="68580" indent="0" algn="ctr">
              <a:buNone/>
            </a:pPr>
            <a:endParaRPr lang="en-US" dirty="0" smtClean="0"/>
          </a:p>
          <a:p>
            <a:pPr marL="68580" indent="0" algn="ctr">
              <a:buNone/>
            </a:pPr>
            <a:endParaRPr lang="en-US" dirty="0"/>
          </a:p>
          <a:p>
            <a:pPr marL="68580" indent="0" algn="ctr">
              <a:buNone/>
            </a:pPr>
            <a:r>
              <a:rPr lang="en-US" sz="3200" b="1" dirty="0" smtClean="0">
                <a:solidFill>
                  <a:schemeClr val="bg2"/>
                </a:solidFill>
                <a:latin typeface="Gisha" pitchFamily="34" charset="-79"/>
                <a:cs typeface="Gisha" pitchFamily="34" charset="-79"/>
              </a:rPr>
              <a:t>Step 2: Label all your numbers with the correct variables</a:t>
            </a:r>
            <a:endParaRPr lang="en-US" sz="32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265258948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42416" y="1066800"/>
            <a:ext cx="3419856" cy="4739640"/>
          </a:xfrm>
          <a:ln w="50800" cap="rnd" cmpd="sng">
            <a:solidFill>
              <a:schemeClr val="tx2"/>
            </a:solidFill>
            <a:bevel/>
          </a:ln>
        </p:spPr>
        <p:txBody>
          <a:bodyPr/>
          <a:lstStyle/>
          <a:p>
            <a:pPr marL="68580" indent="0">
              <a:buNone/>
            </a:pPr>
            <a:r>
              <a:rPr lang="en-US" sz="2800" b="1" dirty="0" smtClean="0">
                <a:solidFill>
                  <a:schemeClr val="bg2"/>
                </a:solidFill>
                <a:latin typeface="Gisha" pitchFamily="34" charset="-79"/>
                <a:cs typeface="Gisha" pitchFamily="34" charset="-79"/>
              </a:rPr>
              <a:t>The numbers in the problem are:</a:t>
            </a:r>
          </a:p>
          <a:p>
            <a:pPr marL="68580" indent="0">
              <a:buNone/>
            </a:pPr>
            <a:endParaRPr lang="en-US" sz="3200" b="1" dirty="0">
              <a:solidFill>
                <a:schemeClr val="bg2"/>
              </a:solidFill>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2500mL</a:t>
            </a:r>
          </a:p>
          <a:p>
            <a:pPr marL="68580" indent="0" algn="ctr">
              <a:buNone/>
            </a:pPr>
            <a:r>
              <a:rPr lang="en-US" sz="3200" b="1" dirty="0" smtClean="0">
                <a:solidFill>
                  <a:schemeClr val="bg2"/>
                </a:solidFill>
                <a:latin typeface="Gisha" pitchFamily="34" charset="-79"/>
                <a:cs typeface="Gisha" pitchFamily="34" charset="-79"/>
              </a:rPr>
              <a:t>50°C</a:t>
            </a:r>
          </a:p>
          <a:p>
            <a:pPr marL="68580" indent="0" algn="ctr">
              <a:buNone/>
            </a:pPr>
            <a:r>
              <a:rPr lang="en-US" sz="3200" b="1" dirty="0" smtClean="0">
                <a:solidFill>
                  <a:schemeClr val="bg2"/>
                </a:solidFill>
                <a:latin typeface="Gisha" pitchFamily="34" charset="-79"/>
                <a:cs typeface="Gisha" pitchFamily="34" charset="-79"/>
              </a:rPr>
              <a:t>10°C</a:t>
            </a:r>
          </a:p>
          <a:p>
            <a:pPr marL="68580" indent="0">
              <a:buNone/>
            </a:pPr>
            <a:endParaRPr lang="en-US" dirty="0"/>
          </a:p>
        </p:txBody>
      </p:sp>
      <p:sp>
        <p:nvSpPr>
          <p:cNvPr id="4" name="Content Placeholder 3"/>
          <p:cNvSpPr>
            <a:spLocks noGrp="1"/>
          </p:cNvSpPr>
          <p:nvPr>
            <p:ph sz="quarter" idx="14"/>
          </p:nvPr>
        </p:nvSpPr>
        <p:spPr>
          <a:xfrm>
            <a:off x="4645152" y="1066800"/>
            <a:ext cx="3419856" cy="4739639"/>
          </a:xfrm>
          <a:ln w="50800" cap="rnd" cmpd="sng">
            <a:solidFill>
              <a:schemeClr val="tx2"/>
            </a:solidFill>
            <a:bevel/>
          </a:ln>
        </p:spPr>
        <p:txBody>
          <a:bodyPr/>
          <a:lstStyle/>
          <a:p>
            <a:pPr marL="68580" indent="0">
              <a:buNone/>
            </a:pPr>
            <a:r>
              <a:rPr lang="en-US" sz="2800" b="1" dirty="0" smtClean="0">
                <a:solidFill>
                  <a:schemeClr val="bg2"/>
                </a:solidFill>
                <a:latin typeface="Gisha" pitchFamily="34" charset="-79"/>
                <a:cs typeface="Gisha" pitchFamily="34" charset="-79"/>
              </a:rPr>
              <a:t>Label your numbers:</a:t>
            </a:r>
            <a:endParaRPr lang="en-US" sz="3200" b="1" dirty="0" smtClean="0">
              <a:solidFill>
                <a:schemeClr val="bg2"/>
              </a:solidFill>
              <a:latin typeface="Gisha" pitchFamily="34" charset="-79"/>
              <a:cs typeface="Gisha" pitchFamily="34" charset="-79"/>
            </a:endParaRPr>
          </a:p>
          <a:p>
            <a:pPr marL="68580" indent="0" algn="ctr">
              <a:buNone/>
            </a:pPr>
            <a:endParaRPr lang="en-US" sz="3200" b="1" dirty="0">
              <a:solidFill>
                <a:schemeClr val="bg2"/>
              </a:solidFill>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V1 = 2500mL</a:t>
            </a:r>
          </a:p>
          <a:p>
            <a:pPr marL="68580" indent="0" algn="ctr">
              <a:buNone/>
            </a:pPr>
            <a:r>
              <a:rPr lang="en-US" sz="3200" b="1" dirty="0" smtClean="0">
                <a:solidFill>
                  <a:schemeClr val="bg2"/>
                </a:solidFill>
                <a:latin typeface="Gisha" pitchFamily="34" charset="-79"/>
                <a:cs typeface="Gisha" pitchFamily="34" charset="-79"/>
              </a:rPr>
              <a:t>T1 = 50°C</a:t>
            </a:r>
          </a:p>
          <a:p>
            <a:pPr marL="68580" indent="0" algn="ctr">
              <a:buNone/>
            </a:pPr>
            <a:r>
              <a:rPr lang="en-US" sz="3200" b="1" dirty="0" smtClean="0">
                <a:solidFill>
                  <a:schemeClr val="bg2"/>
                </a:solidFill>
                <a:latin typeface="Gisha" pitchFamily="34" charset="-79"/>
                <a:cs typeface="Gisha" pitchFamily="34" charset="-79"/>
              </a:rPr>
              <a:t>T2 = </a:t>
            </a:r>
            <a:r>
              <a:rPr lang="en-US" sz="3200" b="1" dirty="0">
                <a:solidFill>
                  <a:schemeClr val="bg2"/>
                </a:solidFill>
                <a:latin typeface="Gisha" pitchFamily="34" charset="-79"/>
                <a:cs typeface="Gisha" pitchFamily="34" charset="-79"/>
              </a:rPr>
              <a:t>10°C</a:t>
            </a:r>
            <a:endParaRPr lang="en-US" sz="3200" b="1" dirty="0" smtClean="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294042368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90600"/>
            <a:ext cx="6777317" cy="4842029"/>
          </a:xfrm>
        </p:spPr>
        <p:txBody>
          <a:bodyPr>
            <a:normAutofit/>
          </a:bodyPr>
          <a:lstStyle/>
          <a:p>
            <a:pPr marL="68580" indent="0">
              <a:buNone/>
            </a:pPr>
            <a:endParaRPr lang="en-US" sz="2800" b="1" dirty="0" smtClean="0">
              <a:solidFill>
                <a:schemeClr val="bg2"/>
              </a:solidFill>
              <a:latin typeface="Gisha" pitchFamily="34" charset="-79"/>
              <a:cs typeface="Gisha" pitchFamily="34" charset="-79"/>
            </a:endParaRPr>
          </a:p>
          <a:p>
            <a:pPr marL="68580" indent="0">
              <a:buNone/>
            </a:pPr>
            <a:endParaRPr lang="en-US" sz="2800" b="1" dirty="0">
              <a:solidFill>
                <a:schemeClr val="bg2"/>
              </a:solidFill>
              <a:latin typeface="Gisha" pitchFamily="34" charset="-79"/>
              <a:cs typeface="Gisha" pitchFamily="34" charset="-79"/>
            </a:endParaRPr>
          </a:p>
          <a:p>
            <a:pPr marL="68580" indent="0">
              <a:buNone/>
            </a:pPr>
            <a:endParaRPr lang="en-US" sz="2800" b="1" dirty="0" smtClean="0">
              <a:solidFill>
                <a:schemeClr val="bg2"/>
              </a:solidFill>
              <a:latin typeface="Gisha" pitchFamily="34" charset="-79"/>
              <a:cs typeface="Gisha" pitchFamily="34" charset="-79"/>
            </a:endParaRPr>
          </a:p>
          <a:p>
            <a:pPr marL="68580" indent="0">
              <a:buNone/>
            </a:pPr>
            <a:r>
              <a:rPr lang="en-US" sz="2800" b="1" dirty="0" smtClean="0">
                <a:solidFill>
                  <a:schemeClr val="bg2"/>
                </a:solidFill>
                <a:latin typeface="Gisha" pitchFamily="34" charset="-79"/>
                <a:cs typeface="Gisha" pitchFamily="34" charset="-79"/>
              </a:rPr>
              <a:t>Step 3: Determine which equation you are using.  Since we’re solving for final volume, we need to use the V2 equation.</a:t>
            </a:r>
            <a:endParaRPr lang="en-US" sz="28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152797316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066800"/>
            <a:ext cx="6777317" cy="4765829"/>
          </a:xfrm>
        </p:spPr>
        <p:txBody>
          <a:bodyPr/>
          <a:lstStyle/>
          <a:p>
            <a:pPr marL="68580" indent="0">
              <a:buNone/>
            </a:pPr>
            <a:endParaRPr lang="en-US" dirty="0" smtClean="0"/>
          </a:p>
          <a:p>
            <a:pPr marL="68580" indent="0">
              <a:buNone/>
            </a:pPr>
            <a:endParaRPr lang="en-US" dirty="0"/>
          </a:p>
          <a:p>
            <a:pPr marL="68580" indent="0">
              <a:buNone/>
            </a:pPr>
            <a:endParaRPr lang="en-US" dirty="0" smtClean="0"/>
          </a:p>
          <a:p>
            <a:pPr marL="68580" indent="0" algn="ctr">
              <a:buNone/>
            </a:pPr>
            <a:r>
              <a:rPr lang="en-US" sz="3200" b="1" dirty="0" smtClean="0">
                <a:solidFill>
                  <a:schemeClr val="bg2"/>
                </a:solidFill>
                <a:latin typeface="Gisha" pitchFamily="34" charset="-79"/>
                <a:cs typeface="Gisha" pitchFamily="34" charset="-79"/>
              </a:rPr>
              <a:t>V2 = </a:t>
            </a:r>
            <a:r>
              <a:rPr lang="en-US" sz="3200" b="1" u="sng" dirty="0" smtClean="0">
                <a:solidFill>
                  <a:schemeClr val="bg2"/>
                </a:solidFill>
                <a:latin typeface="Gisha" pitchFamily="34" charset="-79"/>
                <a:cs typeface="Gisha" pitchFamily="34" charset="-79"/>
              </a:rPr>
              <a:t>V1 T2</a:t>
            </a:r>
          </a:p>
          <a:p>
            <a:pPr marL="68580" indent="0" algn="ctr">
              <a:buNone/>
            </a:pPr>
            <a:r>
              <a:rPr lang="en-US" sz="3200" b="1" dirty="0">
                <a:solidFill>
                  <a:schemeClr val="bg2"/>
                </a:solidFill>
                <a:latin typeface="Gisha" pitchFamily="34" charset="-79"/>
                <a:cs typeface="Gisha" pitchFamily="34" charset="-79"/>
              </a:rPr>
              <a:t>	</a:t>
            </a:r>
            <a:r>
              <a:rPr lang="en-US" sz="3200" b="1" dirty="0" smtClean="0">
                <a:solidFill>
                  <a:schemeClr val="bg2"/>
                </a:solidFill>
                <a:latin typeface="Gisha" pitchFamily="34" charset="-79"/>
                <a:cs typeface="Gisha" pitchFamily="34" charset="-79"/>
              </a:rPr>
              <a:t>T1</a:t>
            </a:r>
          </a:p>
          <a:p>
            <a:pPr marL="68580" indent="0" algn="ctr">
              <a:buNone/>
            </a:pPr>
            <a:endParaRPr lang="en-US" sz="3200" b="1" dirty="0" smtClean="0">
              <a:solidFill>
                <a:schemeClr val="bg2"/>
              </a:solidFill>
              <a:latin typeface="Gisha" pitchFamily="34" charset="-79"/>
              <a:cs typeface="Gisha" pitchFamily="34" charset="-79"/>
            </a:endParaRPr>
          </a:p>
          <a:p>
            <a:pPr marL="68580" indent="0" algn="ctr">
              <a:buNone/>
            </a:pPr>
            <a:r>
              <a:rPr lang="en-US" sz="3200" b="1" dirty="0">
                <a:solidFill>
                  <a:schemeClr val="bg2"/>
                </a:solidFill>
                <a:latin typeface="Gisha" pitchFamily="34" charset="-79"/>
                <a:cs typeface="Gisha" pitchFamily="34" charset="-79"/>
              </a:rPr>
              <a:t>We also need to convert our temperatures to Kelvin…</a:t>
            </a:r>
          </a:p>
          <a:p>
            <a:pPr marL="68580" indent="0" algn="ctr">
              <a:buNone/>
            </a:pPr>
            <a:endParaRPr lang="en-US" sz="32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19331962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bg2"/>
                </a:solidFill>
                <a:latin typeface="Gisha" pitchFamily="34" charset="-79"/>
                <a:cs typeface="Gisha" pitchFamily="34" charset="-79"/>
              </a:rPr>
              <a:t>How to Solve for Boyle’s Law…</a:t>
            </a:r>
            <a:endParaRPr lang="en-US" dirty="0">
              <a:solidFill>
                <a:schemeClr val="bg2"/>
              </a:solidFill>
              <a:latin typeface="Gisha" pitchFamily="34" charset="-79"/>
              <a:cs typeface="Gisha" pitchFamily="34" charset="-79"/>
            </a:endParaRPr>
          </a:p>
        </p:txBody>
      </p:sp>
      <p:sp>
        <p:nvSpPr>
          <p:cNvPr id="3" name="Content Placeholder 2"/>
          <p:cNvSpPr>
            <a:spLocks noGrp="1"/>
          </p:cNvSpPr>
          <p:nvPr>
            <p:ph idx="1"/>
          </p:nvPr>
        </p:nvSpPr>
        <p:spPr/>
        <p:txBody>
          <a:bodyPr/>
          <a:lstStyle/>
          <a:p>
            <a:r>
              <a:rPr lang="en-US" dirty="0" smtClean="0">
                <a:solidFill>
                  <a:schemeClr val="bg2"/>
                </a:solidFill>
                <a:latin typeface="Gisha" pitchFamily="34" charset="-79"/>
                <a:cs typeface="Gisha" pitchFamily="34" charset="-79"/>
              </a:rPr>
              <a:t>Step 1: Determine what you are solving for by reading the problem.</a:t>
            </a:r>
          </a:p>
          <a:p>
            <a:pPr marL="365760" lvl="1" indent="0">
              <a:buNone/>
            </a:pPr>
            <a:endParaRPr lang="en-US" dirty="0" smtClean="0"/>
          </a:p>
        </p:txBody>
      </p:sp>
    </p:spTree>
    <p:extLst>
      <p:ext uri="{BB962C8B-B14F-4D97-AF65-F5344CB8AC3E}">
        <p14:creationId xmlns:p14="http://schemas.microsoft.com/office/powerpoint/2010/main" val="141421604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90600"/>
            <a:ext cx="6777317" cy="4842029"/>
          </a:xfrm>
        </p:spPr>
        <p:txBody>
          <a:bodyPr>
            <a:normAutofit/>
          </a:bodyPr>
          <a:lstStyle/>
          <a:p>
            <a:pPr marL="68580" indent="0">
              <a:buNone/>
            </a:pPr>
            <a:endParaRPr lang="en-US" sz="3200" b="1" dirty="0" smtClean="0">
              <a:solidFill>
                <a:schemeClr val="bg2"/>
              </a:solidFill>
              <a:latin typeface="Gisha" pitchFamily="34" charset="-79"/>
              <a:cs typeface="Gisha" pitchFamily="34" charset="-79"/>
            </a:endParaRPr>
          </a:p>
          <a:p>
            <a:pPr marL="68580" indent="0">
              <a:buNone/>
            </a:pPr>
            <a:endParaRPr lang="en-US" sz="3200" b="1" dirty="0">
              <a:solidFill>
                <a:schemeClr val="bg2"/>
              </a:solidFill>
              <a:latin typeface="Gisha" pitchFamily="34" charset="-79"/>
              <a:cs typeface="Gisha" pitchFamily="34" charset="-79"/>
            </a:endParaRPr>
          </a:p>
          <a:p>
            <a:pPr marL="68580" indent="0">
              <a:buNone/>
            </a:pPr>
            <a:r>
              <a:rPr lang="en-US" sz="3200" b="1" dirty="0" smtClean="0">
                <a:solidFill>
                  <a:schemeClr val="bg2"/>
                </a:solidFill>
                <a:latin typeface="Gisha" pitchFamily="34" charset="-79"/>
                <a:cs typeface="Gisha" pitchFamily="34" charset="-79"/>
              </a:rPr>
              <a:t>To convert to Kelvin, we add 273…</a:t>
            </a:r>
          </a:p>
          <a:p>
            <a:pPr marL="68580" indent="0">
              <a:buNone/>
            </a:pPr>
            <a:endParaRPr lang="en-US" sz="3200" b="1" dirty="0">
              <a:solidFill>
                <a:schemeClr val="bg2"/>
              </a:solidFill>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50°C + 273 = 323K</a:t>
            </a:r>
          </a:p>
          <a:p>
            <a:pPr marL="68580" indent="0" algn="ctr">
              <a:buNone/>
            </a:pPr>
            <a:r>
              <a:rPr lang="en-US" sz="3200" b="1" dirty="0" smtClean="0">
                <a:solidFill>
                  <a:schemeClr val="bg2"/>
                </a:solidFill>
                <a:latin typeface="Gisha" pitchFamily="34" charset="-79"/>
                <a:cs typeface="Gisha" pitchFamily="34" charset="-79"/>
              </a:rPr>
              <a:t>10°C + 273 = 283K</a:t>
            </a:r>
          </a:p>
          <a:p>
            <a:pPr marL="68580" indent="0">
              <a:buNone/>
            </a:pPr>
            <a:endParaRPr lang="en-US" sz="32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2140354780"/>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838200"/>
            <a:ext cx="6777317" cy="4994429"/>
          </a:xfrm>
        </p:spPr>
        <p:txBody>
          <a:bodyPr>
            <a:normAutofit/>
          </a:bodyPr>
          <a:lstStyle/>
          <a:p>
            <a:pPr marL="68580" indent="0">
              <a:buNone/>
            </a:pPr>
            <a:endParaRPr lang="en-US" sz="3200" b="1" dirty="0" smtClean="0">
              <a:solidFill>
                <a:schemeClr val="bg2"/>
              </a:solidFill>
              <a:latin typeface="Gisha" pitchFamily="34" charset="-79"/>
              <a:cs typeface="Gisha" pitchFamily="34" charset="-79"/>
            </a:endParaRPr>
          </a:p>
          <a:p>
            <a:pPr marL="68580" indent="0">
              <a:buNone/>
            </a:pPr>
            <a:endParaRPr lang="en-US" sz="3200" b="1" dirty="0">
              <a:solidFill>
                <a:schemeClr val="bg2"/>
              </a:solidFill>
              <a:latin typeface="Gisha" pitchFamily="34" charset="-79"/>
              <a:cs typeface="Gisha" pitchFamily="34" charset="-79"/>
            </a:endParaRPr>
          </a:p>
          <a:p>
            <a:pPr marL="68580" indent="0" algn="ctr">
              <a:buNone/>
            </a:pPr>
            <a:endParaRPr lang="en-US" sz="3200" b="1" dirty="0" smtClean="0">
              <a:solidFill>
                <a:schemeClr val="bg2"/>
              </a:solidFill>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Step 4: Plug your numbers into your equation</a:t>
            </a:r>
            <a:endParaRPr lang="en-US" sz="32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61030843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4645152" y="1066800"/>
            <a:ext cx="3419856" cy="4739639"/>
          </a:xfrm>
          <a:ln w="50800" cap="rnd" cmpd="sng">
            <a:solidFill>
              <a:schemeClr val="tx1"/>
            </a:solidFill>
            <a:bevel/>
          </a:ln>
        </p:spPr>
        <p:txBody>
          <a:bodyPr>
            <a:normAutofit/>
          </a:bodyPr>
          <a:lstStyle/>
          <a:p>
            <a:pPr marL="68580" indent="0" algn="ctr">
              <a:buNone/>
            </a:pPr>
            <a:endParaRPr lang="en-US" sz="2800" b="1" dirty="0" smtClean="0">
              <a:solidFill>
                <a:schemeClr val="bg2"/>
              </a:solidFill>
              <a:latin typeface="Gisha" pitchFamily="34" charset="-79"/>
              <a:cs typeface="Gisha" pitchFamily="34" charset="-79"/>
            </a:endParaRPr>
          </a:p>
          <a:p>
            <a:pPr marL="68580" indent="0" algn="ctr">
              <a:buNone/>
            </a:pPr>
            <a:r>
              <a:rPr lang="en-US" sz="2800" b="1" dirty="0" smtClean="0">
                <a:solidFill>
                  <a:schemeClr val="bg2"/>
                </a:solidFill>
                <a:latin typeface="Gisha" pitchFamily="34" charset="-79"/>
                <a:cs typeface="Gisha" pitchFamily="34" charset="-79"/>
              </a:rPr>
              <a:t>V2 = </a:t>
            </a:r>
            <a:r>
              <a:rPr lang="en-US" sz="2800" b="1" u="sng" dirty="0" smtClean="0">
                <a:solidFill>
                  <a:schemeClr val="bg2"/>
                </a:solidFill>
                <a:latin typeface="Gisha" pitchFamily="34" charset="-79"/>
                <a:cs typeface="Gisha" pitchFamily="34" charset="-79"/>
              </a:rPr>
              <a:t>V1 T2</a:t>
            </a:r>
          </a:p>
          <a:p>
            <a:pPr marL="68580" indent="0">
              <a:buNone/>
            </a:pPr>
            <a:r>
              <a:rPr lang="en-US" sz="2800" b="1" dirty="0">
                <a:solidFill>
                  <a:schemeClr val="bg2"/>
                </a:solidFill>
                <a:latin typeface="Gisha" pitchFamily="34" charset="-79"/>
                <a:cs typeface="Gisha" pitchFamily="34" charset="-79"/>
              </a:rPr>
              <a:t>	</a:t>
            </a:r>
            <a:r>
              <a:rPr lang="en-US" sz="2800" b="1" dirty="0" smtClean="0">
                <a:solidFill>
                  <a:schemeClr val="bg2"/>
                </a:solidFill>
                <a:latin typeface="Gisha" pitchFamily="34" charset="-79"/>
                <a:cs typeface="Gisha" pitchFamily="34" charset="-79"/>
              </a:rPr>
              <a:t>	T1</a:t>
            </a:r>
          </a:p>
          <a:p>
            <a:pPr marL="68580" indent="0">
              <a:buNone/>
            </a:pPr>
            <a:endParaRPr lang="en-US" sz="2800" b="1" dirty="0" smtClean="0">
              <a:solidFill>
                <a:schemeClr val="bg2"/>
              </a:solidFill>
              <a:latin typeface="Gisha" pitchFamily="34" charset="-79"/>
              <a:cs typeface="Gisha" pitchFamily="34" charset="-79"/>
            </a:endParaRPr>
          </a:p>
          <a:p>
            <a:pPr marL="68580" indent="0">
              <a:buNone/>
            </a:pPr>
            <a:r>
              <a:rPr lang="en-US" b="1" dirty="0" smtClean="0">
                <a:solidFill>
                  <a:schemeClr val="bg2"/>
                </a:solidFill>
                <a:latin typeface="Gisha" pitchFamily="34" charset="-79"/>
                <a:cs typeface="Gisha" pitchFamily="34" charset="-79"/>
              </a:rPr>
              <a:t>V2 = </a:t>
            </a:r>
            <a:r>
              <a:rPr lang="en-US" b="1" u="sng" dirty="0" smtClean="0">
                <a:solidFill>
                  <a:schemeClr val="bg2"/>
                </a:solidFill>
                <a:latin typeface="Gisha" pitchFamily="34" charset="-79"/>
                <a:cs typeface="Gisha" pitchFamily="34" charset="-79"/>
              </a:rPr>
              <a:t>(2500mL)(283K)</a:t>
            </a:r>
          </a:p>
          <a:p>
            <a:pPr marL="68580" indent="0">
              <a:buNone/>
            </a:pPr>
            <a:r>
              <a:rPr lang="en-US" b="1" dirty="0">
                <a:solidFill>
                  <a:schemeClr val="bg2"/>
                </a:solidFill>
                <a:latin typeface="Gisha" pitchFamily="34" charset="-79"/>
                <a:cs typeface="Gisha" pitchFamily="34" charset="-79"/>
              </a:rPr>
              <a:t>	 </a:t>
            </a:r>
            <a:r>
              <a:rPr lang="en-US" b="1" dirty="0" smtClean="0">
                <a:solidFill>
                  <a:schemeClr val="bg2"/>
                </a:solidFill>
                <a:latin typeface="Gisha" pitchFamily="34" charset="-79"/>
                <a:cs typeface="Gisha" pitchFamily="34" charset="-79"/>
              </a:rPr>
              <a:t>     323K</a:t>
            </a:r>
            <a:endParaRPr lang="en-US" b="1" dirty="0">
              <a:solidFill>
                <a:schemeClr val="bg2"/>
              </a:solidFill>
              <a:latin typeface="Gisha" pitchFamily="34" charset="-79"/>
              <a:cs typeface="Gisha" pitchFamily="34" charset="-79"/>
            </a:endParaRPr>
          </a:p>
        </p:txBody>
      </p:sp>
      <p:sp>
        <p:nvSpPr>
          <p:cNvPr id="6" name="Content Placeholder 3"/>
          <p:cNvSpPr>
            <a:spLocks noGrp="1"/>
          </p:cNvSpPr>
          <p:nvPr>
            <p:ph sz="quarter" idx="13"/>
          </p:nvPr>
        </p:nvSpPr>
        <p:spPr>
          <a:xfrm>
            <a:off x="1042416" y="1066800"/>
            <a:ext cx="3419856" cy="4739640"/>
          </a:xfrm>
          <a:ln w="50800" cap="rnd" cmpd="sng">
            <a:solidFill>
              <a:schemeClr val="tx1"/>
            </a:solidFill>
            <a:bevel/>
          </a:ln>
        </p:spPr>
        <p:txBody>
          <a:bodyPr/>
          <a:lstStyle/>
          <a:p>
            <a:pPr marL="68580" indent="0">
              <a:buNone/>
            </a:pPr>
            <a:r>
              <a:rPr lang="en-US" sz="2800" b="1" dirty="0" smtClean="0">
                <a:solidFill>
                  <a:schemeClr val="bg2"/>
                </a:solidFill>
                <a:latin typeface="Gisha" pitchFamily="34" charset="-79"/>
                <a:cs typeface="Gisha" pitchFamily="34" charset="-79"/>
              </a:rPr>
              <a:t>Plug it in:</a:t>
            </a:r>
          </a:p>
          <a:p>
            <a:pPr marL="68580" indent="0">
              <a:buNone/>
            </a:pPr>
            <a:endParaRPr lang="en-US" sz="3200" b="1" dirty="0" smtClean="0">
              <a:solidFill>
                <a:schemeClr val="bg2"/>
              </a:solidFill>
              <a:latin typeface="Gisha" pitchFamily="34" charset="-79"/>
              <a:cs typeface="Gisha" pitchFamily="34" charset="-79"/>
            </a:endParaRPr>
          </a:p>
          <a:p>
            <a:pPr marL="68580" indent="0">
              <a:buNone/>
            </a:pPr>
            <a:endParaRPr lang="en-US" sz="3200" b="1" dirty="0">
              <a:solidFill>
                <a:schemeClr val="bg2"/>
              </a:solidFill>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V1 = 2500mL</a:t>
            </a:r>
          </a:p>
          <a:p>
            <a:pPr marL="68580" indent="0" algn="ctr">
              <a:buNone/>
            </a:pPr>
            <a:r>
              <a:rPr lang="en-US" sz="3200" b="1" dirty="0" smtClean="0">
                <a:solidFill>
                  <a:schemeClr val="bg2"/>
                </a:solidFill>
                <a:latin typeface="Gisha" pitchFamily="34" charset="-79"/>
                <a:cs typeface="Gisha" pitchFamily="34" charset="-79"/>
              </a:rPr>
              <a:t>T1 = 323K</a:t>
            </a:r>
          </a:p>
          <a:p>
            <a:pPr marL="68580" indent="0" algn="ctr">
              <a:buNone/>
            </a:pPr>
            <a:r>
              <a:rPr lang="en-US" sz="3200" b="1" dirty="0" smtClean="0">
                <a:solidFill>
                  <a:schemeClr val="bg2"/>
                </a:solidFill>
                <a:latin typeface="Gisha" pitchFamily="34" charset="-79"/>
                <a:cs typeface="Gisha" pitchFamily="34" charset="-79"/>
              </a:rPr>
              <a:t>T2 = 283K</a:t>
            </a:r>
          </a:p>
        </p:txBody>
      </p:sp>
    </p:spTree>
    <p:extLst>
      <p:ext uri="{BB962C8B-B14F-4D97-AF65-F5344CB8AC3E}">
        <p14:creationId xmlns:p14="http://schemas.microsoft.com/office/powerpoint/2010/main" val="351051885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14400"/>
            <a:ext cx="6777317" cy="4918229"/>
          </a:xfrm>
        </p:spPr>
        <p:txBody>
          <a:bodyPr/>
          <a:lstStyle/>
          <a:p>
            <a:pPr marL="68580" indent="0" algn="ctr">
              <a:buNone/>
            </a:pPr>
            <a:r>
              <a:rPr lang="en-US" sz="2800" b="1" dirty="0">
                <a:solidFill>
                  <a:srgbClr val="C00000"/>
                </a:solidFill>
                <a:latin typeface="Gisha" pitchFamily="34" charset="-79"/>
                <a:cs typeface="Gisha" pitchFamily="34" charset="-79"/>
              </a:rPr>
              <a:t>Get rid of your like units!</a:t>
            </a:r>
          </a:p>
          <a:p>
            <a:pPr marL="68580" indent="0" algn="ctr">
              <a:buNone/>
            </a:pPr>
            <a:endParaRPr lang="en-US" sz="2800" b="1" dirty="0" smtClean="0">
              <a:solidFill>
                <a:schemeClr val="bg2"/>
              </a:solidFill>
              <a:latin typeface="Gisha" pitchFamily="34" charset="-79"/>
              <a:cs typeface="Gisha" pitchFamily="34" charset="-79"/>
            </a:endParaRPr>
          </a:p>
          <a:p>
            <a:pPr marL="68580" indent="0" algn="ctr">
              <a:buNone/>
            </a:pPr>
            <a:r>
              <a:rPr lang="en-US" sz="2800" b="1" dirty="0" smtClean="0">
                <a:solidFill>
                  <a:schemeClr val="bg2"/>
                </a:solidFill>
                <a:latin typeface="Gisha" pitchFamily="34" charset="-79"/>
                <a:cs typeface="Gisha" pitchFamily="34" charset="-79"/>
              </a:rPr>
              <a:t>V2 </a:t>
            </a:r>
            <a:r>
              <a:rPr lang="en-US" sz="2800" b="1" dirty="0">
                <a:solidFill>
                  <a:schemeClr val="bg2"/>
                </a:solidFill>
                <a:latin typeface="Gisha" pitchFamily="34" charset="-79"/>
                <a:cs typeface="Gisha" pitchFamily="34" charset="-79"/>
              </a:rPr>
              <a:t>= </a:t>
            </a:r>
            <a:r>
              <a:rPr lang="en-US" sz="2800" b="1" u="sng" dirty="0" smtClean="0">
                <a:solidFill>
                  <a:schemeClr val="bg2"/>
                </a:solidFill>
                <a:latin typeface="Gisha" pitchFamily="34" charset="-79"/>
                <a:cs typeface="Gisha" pitchFamily="34" charset="-79"/>
              </a:rPr>
              <a:t>(2500mL)(283K)</a:t>
            </a:r>
            <a:endParaRPr lang="en-US" sz="2800" b="1" u="sng" dirty="0">
              <a:solidFill>
                <a:schemeClr val="bg2"/>
              </a:solidFill>
              <a:latin typeface="Gisha" pitchFamily="34" charset="-79"/>
              <a:cs typeface="Gisha" pitchFamily="34" charset="-79"/>
            </a:endParaRPr>
          </a:p>
          <a:p>
            <a:pPr marL="68580" indent="0" algn="ctr">
              <a:buNone/>
            </a:pPr>
            <a:r>
              <a:rPr lang="en-US" sz="2800" b="1" dirty="0">
                <a:solidFill>
                  <a:schemeClr val="bg2"/>
                </a:solidFill>
                <a:latin typeface="Gisha" pitchFamily="34" charset="-79"/>
                <a:cs typeface="Gisha" pitchFamily="34" charset="-79"/>
              </a:rPr>
              <a:t>	      </a:t>
            </a:r>
            <a:r>
              <a:rPr lang="en-US" sz="2800" b="1" dirty="0" smtClean="0">
                <a:solidFill>
                  <a:schemeClr val="bg2"/>
                </a:solidFill>
                <a:latin typeface="Gisha" pitchFamily="34" charset="-79"/>
                <a:cs typeface="Gisha" pitchFamily="34" charset="-79"/>
              </a:rPr>
              <a:t>323K	</a:t>
            </a:r>
          </a:p>
          <a:p>
            <a:pPr marL="68580" indent="0" algn="ctr">
              <a:buNone/>
            </a:pPr>
            <a:endParaRPr lang="en-US" b="1" dirty="0">
              <a:solidFill>
                <a:schemeClr val="bg2"/>
              </a:solidFill>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V2 =  </a:t>
            </a:r>
            <a:r>
              <a:rPr lang="en-US" sz="3200" b="1" u="sng" dirty="0" smtClean="0">
                <a:solidFill>
                  <a:schemeClr val="bg2"/>
                </a:solidFill>
                <a:latin typeface="Gisha" pitchFamily="34" charset="-79"/>
                <a:cs typeface="Gisha" pitchFamily="34" charset="-79"/>
              </a:rPr>
              <a:t>707500</a:t>
            </a:r>
          </a:p>
          <a:p>
            <a:pPr marL="68580" indent="0" algn="ctr">
              <a:buNone/>
            </a:pPr>
            <a:r>
              <a:rPr lang="en-US" sz="3200" b="1" dirty="0" smtClean="0">
                <a:solidFill>
                  <a:schemeClr val="bg2"/>
                </a:solidFill>
                <a:latin typeface="Gisha" pitchFamily="34" charset="-79"/>
                <a:cs typeface="Gisha" pitchFamily="34" charset="-79"/>
              </a:rPr>
              <a:t>	  323K</a:t>
            </a:r>
          </a:p>
          <a:p>
            <a:pPr marL="68580" indent="0">
              <a:buNone/>
            </a:pPr>
            <a:endParaRPr lang="en-US" b="1" dirty="0">
              <a:solidFill>
                <a:schemeClr val="bg2"/>
              </a:solidFill>
              <a:latin typeface="Gisha" pitchFamily="34" charset="-79"/>
              <a:cs typeface="Gisha" pitchFamily="34" charset="-79"/>
            </a:endParaRPr>
          </a:p>
          <a:p>
            <a:pPr marL="68580" indent="0">
              <a:buNone/>
            </a:pPr>
            <a:r>
              <a:rPr lang="en-US" sz="4000" b="1" dirty="0" smtClean="0">
                <a:solidFill>
                  <a:srgbClr val="C00000"/>
                </a:solidFill>
                <a:latin typeface="Gisha" pitchFamily="34" charset="-79"/>
                <a:cs typeface="Gisha" pitchFamily="34" charset="-79"/>
              </a:rPr>
              <a:t>		  V2 = 2190 mL</a:t>
            </a:r>
            <a:endParaRPr lang="en-US" sz="4000" b="1" dirty="0">
              <a:solidFill>
                <a:srgbClr val="C00000"/>
              </a:solidFill>
              <a:latin typeface="Gisha" pitchFamily="34" charset="-79"/>
              <a:cs typeface="Gisha" pitchFamily="34" charset="-79"/>
            </a:endParaRPr>
          </a:p>
          <a:p>
            <a:pPr marL="68580" indent="0">
              <a:buNone/>
            </a:pPr>
            <a:endParaRPr lang="en-US" dirty="0"/>
          </a:p>
        </p:txBody>
      </p:sp>
      <p:sp>
        <p:nvSpPr>
          <p:cNvPr id="4" name="Rectangle 3"/>
          <p:cNvSpPr/>
          <p:nvPr/>
        </p:nvSpPr>
        <p:spPr>
          <a:xfrm>
            <a:off x="3200400" y="5029200"/>
            <a:ext cx="3276600" cy="762000"/>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1773038"/>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90600"/>
            <a:ext cx="6777317" cy="4842029"/>
          </a:xfrm>
        </p:spPr>
        <p:txBody>
          <a:bodyPr>
            <a:normAutofit/>
          </a:bodyPr>
          <a:lstStyle/>
          <a:p>
            <a:pPr marL="68580" indent="0">
              <a:buNone/>
            </a:pPr>
            <a:endParaRPr lang="en-US" sz="3200" b="1" dirty="0" smtClean="0">
              <a:solidFill>
                <a:schemeClr val="bg2"/>
              </a:solidFill>
              <a:latin typeface="Gisha" pitchFamily="34" charset="-79"/>
              <a:cs typeface="Gisha" pitchFamily="34" charset="-79"/>
            </a:endParaRPr>
          </a:p>
          <a:p>
            <a:pPr marL="68580" indent="0">
              <a:buNone/>
            </a:pPr>
            <a:endParaRPr lang="en-US" sz="3200" b="1" dirty="0">
              <a:solidFill>
                <a:schemeClr val="bg2"/>
              </a:solidFill>
              <a:latin typeface="Gisha" pitchFamily="34" charset="-79"/>
              <a:cs typeface="Gisha" pitchFamily="34" charset="-79"/>
            </a:endParaRPr>
          </a:p>
          <a:p>
            <a:pPr marL="68580" indent="0">
              <a:buNone/>
            </a:pPr>
            <a:r>
              <a:rPr lang="en-US" sz="3200" b="1" dirty="0" smtClean="0">
                <a:solidFill>
                  <a:schemeClr val="bg2"/>
                </a:solidFill>
                <a:latin typeface="Gisha" pitchFamily="34" charset="-79"/>
                <a:cs typeface="Gisha" pitchFamily="34" charset="-79"/>
              </a:rPr>
              <a:t>Calculate </a:t>
            </a:r>
            <a:r>
              <a:rPr lang="en-US" sz="3200" b="1" dirty="0">
                <a:solidFill>
                  <a:schemeClr val="bg2"/>
                </a:solidFill>
                <a:latin typeface="Gisha" pitchFamily="34" charset="-79"/>
                <a:cs typeface="Gisha" pitchFamily="34" charset="-79"/>
              </a:rPr>
              <a:t>the decrease in temperature when </a:t>
            </a:r>
            <a:r>
              <a:rPr lang="en-US" sz="3200" b="1" dirty="0" smtClean="0">
                <a:solidFill>
                  <a:schemeClr val="bg2"/>
                </a:solidFill>
                <a:latin typeface="Gisha" pitchFamily="34" charset="-79"/>
                <a:cs typeface="Gisha" pitchFamily="34" charset="-79"/>
              </a:rPr>
              <a:t>2 </a:t>
            </a:r>
            <a:r>
              <a:rPr lang="en-US" sz="3200" b="1" dirty="0">
                <a:solidFill>
                  <a:schemeClr val="bg2"/>
                </a:solidFill>
                <a:latin typeface="Gisha" pitchFamily="34" charset="-79"/>
                <a:cs typeface="Gisha" pitchFamily="34" charset="-79"/>
              </a:rPr>
              <a:t>L at </a:t>
            </a:r>
            <a:r>
              <a:rPr lang="en-US" sz="3200" b="1" dirty="0" smtClean="0">
                <a:solidFill>
                  <a:schemeClr val="bg2"/>
                </a:solidFill>
                <a:latin typeface="Gisha" pitchFamily="34" charset="-79"/>
                <a:cs typeface="Gisha" pitchFamily="34" charset="-79"/>
              </a:rPr>
              <a:t>20°C </a:t>
            </a:r>
            <a:r>
              <a:rPr lang="en-US" sz="3200" b="1" dirty="0">
                <a:solidFill>
                  <a:schemeClr val="bg2"/>
                </a:solidFill>
                <a:latin typeface="Gisha" pitchFamily="34" charset="-79"/>
                <a:cs typeface="Gisha" pitchFamily="34" charset="-79"/>
              </a:rPr>
              <a:t>is compressed to </a:t>
            </a:r>
            <a:r>
              <a:rPr lang="en-US" sz="3200" b="1" dirty="0" smtClean="0">
                <a:solidFill>
                  <a:schemeClr val="bg2"/>
                </a:solidFill>
                <a:latin typeface="Gisha" pitchFamily="34" charset="-79"/>
                <a:cs typeface="Gisha" pitchFamily="34" charset="-79"/>
              </a:rPr>
              <a:t>1 </a:t>
            </a:r>
            <a:r>
              <a:rPr lang="en-US" sz="3200" b="1" dirty="0">
                <a:solidFill>
                  <a:schemeClr val="bg2"/>
                </a:solidFill>
                <a:latin typeface="Gisha" pitchFamily="34" charset="-79"/>
                <a:cs typeface="Gisha" pitchFamily="34" charset="-79"/>
              </a:rPr>
              <a:t>L.</a:t>
            </a:r>
          </a:p>
        </p:txBody>
      </p:sp>
    </p:spTree>
    <p:extLst>
      <p:ext uri="{BB962C8B-B14F-4D97-AF65-F5344CB8AC3E}">
        <p14:creationId xmlns:p14="http://schemas.microsoft.com/office/powerpoint/2010/main" val="239571403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90600"/>
            <a:ext cx="6777317" cy="4842029"/>
          </a:xfrm>
        </p:spPr>
        <p:txBody>
          <a:bodyPr/>
          <a:lstStyle/>
          <a:p>
            <a:pPr marL="68580" indent="0">
              <a:buNone/>
            </a:pPr>
            <a:endParaRPr lang="en-US" b="1" dirty="0" smtClean="0">
              <a:solidFill>
                <a:schemeClr val="bg2"/>
              </a:solidFill>
              <a:latin typeface="Gisha" pitchFamily="34" charset="-79"/>
              <a:cs typeface="Gisha" pitchFamily="34" charset="-79"/>
            </a:endParaRPr>
          </a:p>
          <a:p>
            <a:pPr marL="68580" indent="0">
              <a:buNone/>
            </a:pPr>
            <a:endParaRPr lang="en-US" b="1" dirty="0">
              <a:solidFill>
                <a:schemeClr val="bg2"/>
              </a:solidFill>
              <a:latin typeface="Gisha" pitchFamily="34" charset="-79"/>
              <a:cs typeface="Gisha" pitchFamily="34" charset="-79"/>
            </a:endParaRPr>
          </a:p>
          <a:p>
            <a:pPr marL="68580" indent="0">
              <a:buNone/>
            </a:pPr>
            <a:endParaRPr lang="en-US" sz="3200" b="1" dirty="0" smtClean="0">
              <a:solidFill>
                <a:schemeClr val="bg2"/>
              </a:solidFill>
              <a:latin typeface="Gisha" pitchFamily="34" charset="-79"/>
              <a:cs typeface="Gisha" pitchFamily="34" charset="-79"/>
            </a:endParaRPr>
          </a:p>
          <a:p>
            <a:pPr marL="68580" indent="0">
              <a:buNone/>
            </a:pPr>
            <a:endParaRPr lang="en-US" sz="3200" b="1" dirty="0">
              <a:solidFill>
                <a:schemeClr val="bg2"/>
              </a:solidFill>
              <a:latin typeface="Gisha" pitchFamily="34" charset="-79"/>
              <a:cs typeface="Gisha" pitchFamily="34" charset="-79"/>
            </a:endParaRPr>
          </a:p>
          <a:p>
            <a:pPr marL="68580" indent="0">
              <a:buNone/>
            </a:pPr>
            <a:r>
              <a:rPr lang="en-US" sz="3200" b="1" dirty="0" smtClean="0">
                <a:solidFill>
                  <a:schemeClr val="bg2"/>
                </a:solidFill>
                <a:latin typeface="Gisha" pitchFamily="34" charset="-79"/>
                <a:cs typeface="Gisha" pitchFamily="34" charset="-79"/>
              </a:rPr>
              <a:t>Step 1: What are we solving for?</a:t>
            </a:r>
            <a:endParaRPr lang="en-US" sz="32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110249703"/>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066800"/>
            <a:ext cx="6777317" cy="4765829"/>
          </a:xfrm>
        </p:spPr>
        <p:txBody>
          <a:bodyPr/>
          <a:lstStyle/>
          <a:p>
            <a:pPr marL="68580" indent="0" algn="ctr">
              <a:buNone/>
            </a:pPr>
            <a:endParaRPr lang="en-US" dirty="0" smtClean="0"/>
          </a:p>
          <a:p>
            <a:pPr marL="68580" indent="0" algn="ctr">
              <a:buNone/>
            </a:pPr>
            <a:endParaRPr lang="en-US" dirty="0"/>
          </a:p>
          <a:p>
            <a:pPr marL="68580" indent="0" algn="ctr">
              <a:buNone/>
            </a:pPr>
            <a:endParaRPr lang="en-US" dirty="0" smtClean="0"/>
          </a:p>
          <a:p>
            <a:pPr marL="68580" indent="0" algn="ctr">
              <a:buNone/>
            </a:pPr>
            <a:endParaRPr lang="en-US" dirty="0"/>
          </a:p>
          <a:p>
            <a:pPr marL="68580" indent="0" algn="ctr">
              <a:buNone/>
            </a:pPr>
            <a:r>
              <a:rPr lang="en-US" sz="3200" b="1" dirty="0" smtClean="0">
                <a:solidFill>
                  <a:schemeClr val="bg2"/>
                </a:solidFill>
                <a:latin typeface="Gisha" pitchFamily="34" charset="-79"/>
                <a:cs typeface="Gisha" pitchFamily="34" charset="-79"/>
              </a:rPr>
              <a:t>T2 or Final temperature</a:t>
            </a:r>
            <a:endParaRPr lang="en-US" sz="32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128940768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14400"/>
            <a:ext cx="6777317" cy="4918229"/>
          </a:xfrm>
        </p:spPr>
        <p:txBody>
          <a:bodyPr/>
          <a:lstStyle/>
          <a:p>
            <a:pPr marL="68580" indent="0" algn="ctr">
              <a:buNone/>
            </a:pPr>
            <a:endParaRPr lang="en-US" dirty="0" smtClean="0"/>
          </a:p>
          <a:p>
            <a:pPr marL="68580" indent="0" algn="ctr">
              <a:buNone/>
            </a:pPr>
            <a:endParaRPr lang="en-US" dirty="0"/>
          </a:p>
          <a:p>
            <a:pPr marL="68580" indent="0" algn="ctr">
              <a:buNone/>
            </a:pPr>
            <a:endParaRPr lang="en-US" dirty="0" smtClean="0"/>
          </a:p>
          <a:p>
            <a:pPr marL="68580" indent="0" algn="ctr">
              <a:buNone/>
            </a:pPr>
            <a:endParaRPr lang="en-US" dirty="0"/>
          </a:p>
          <a:p>
            <a:pPr marL="68580" indent="0" algn="ctr">
              <a:buNone/>
            </a:pPr>
            <a:r>
              <a:rPr lang="en-US" sz="3200" b="1" dirty="0" smtClean="0">
                <a:solidFill>
                  <a:schemeClr val="bg2"/>
                </a:solidFill>
                <a:latin typeface="Gisha" pitchFamily="34" charset="-79"/>
                <a:cs typeface="Gisha" pitchFamily="34" charset="-79"/>
              </a:rPr>
              <a:t>Step 2: Label all your numbers with the correct variables</a:t>
            </a:r>
            <a:endParaRPr lang="en-US" sz="32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1174588162"/>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42416" y="1066800"/>
            <a:ext cx="3419856" cy="4739640"/>
          </a:xfrm>
          <a:ln w="50800" cap="rnd" cmpd="sng">
            <a:solidFill>
              <a:schemeClr val="tx2"/>
            </a:solidFill>
            <a:bevel/>
          </a:ln>
        </p:spPr>
        <p:txBody>
          <a:bodyPr/>
          <a:lstStyle/>
          <a:p>
            <a:pPr marL="68580" indent="0">
              <a:buNone/>
            </a:pPr>
            <a:r>
              <a:rPr lang="en-US" sz="2800" b="1" dirty="0" smtClean="0">
                <a:solidFill>
                  <a:schemeClr val="bg2"/>
                </a:solidFill>
                <a:latin typeface="Gisha" pitchFamily="34" charset="-79"/>
                <a:cs typeface="Gisha" pitchFamily="34" charset="-79"/>
              </a:rPr>
              <a:t>The numbers in the problem are:</a:t>
            </a:r>
          </a:p>
          <a:p>
            <a:pPr marL="68580" indent="0">
              <a:buNone/>
            </a:pPr>
            <a:endParaRPr lang="en-US" sz="3200" b="1" dirty="0">
              <a:solidFill>
                <a:schemeClr val="bg2"/>
              </a:solidFill>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2L</a:t>
            </a:r>
          </a:p>
          <a:p>
            <a:pPr marL="68580" indent="0" algn="ctr">
              <a:buNone/>
            </a:pPr>
            <a:r>
              <a:rPr lang="en-US" sz="3200" b="1" dirty="0" smtClean="0">
                <a:solidFill>
                  <a:schemeClr val="bg2"/>
                </a:solidFill>
                <a:latin typeface="Gisha" pitchFamily="34" charset="-79"/>
                <a:cs typeface="Gisha" pitchFamily="34" charset="-79"/>
              </a:rPr>
              <a:t>1L</a:t>
            </a:r>
          </a:p>
          <a:p>
            <a:pPr marL="68580" indent="0" algn="ctr">
              <a:buNone/>
            </a:pPr>
            <a:r>
              <a:rPr lang="en-US" sz="3200" b="1" dirty="0" smtClean="0">
                <a:solidFill>
                  <a:schemeClr val="bg2"/>
                </a:solidFill>
                <a:latin typeface="Gisha" pitchFamily="34" charset="-79"/>
                <a:cs typeface="Gisha" pitchFamily="34" charset="-79"/>
              </a:rPr>
              <a:t>20°C</a:t>
            </a:r>
          </a:p>
          <a:p>
            <a:pPr marL="68580" indent="0" algn="ctr">
              <a:buNone/>
            </a:pPr>
            <a:endParaRPr lang="en-US" sz="3200" b="1" dirty="0" smtClean="0">
              <a:solidFill>
                <a:schemeClr val="bg2"/>
              </a:solidFill>
              <a:latin typeface="Gisha" pitchFamily="34" charset="-79"/>
              <a:cs typeface="Gisha" pitchFamily="34" charset="-79"/>
            </a:endParaRPr>
          </a:p>
          <a:p>
            <a:pPr marL="68580" indent="0">
              <a:buNone/>
            </a:pPr>
            <a:endParaRPr lang="en-US" dirty="0"/>
          </a:p>
        </p:txBody>
      </p:sp>
      <p:sp>
        <p:nvSpPr>
          <p:cNvPr id="4" name="Content Placeholder 3"/>
          <p:cNvSpPr>
            <a:spLocks noGrp="1"/>
          </p:cNvSpPr>
          <p:nvPr>
            <p:ph sz="quarter" idx="14"/>
          </p:nvPr>
        </p:nvSpPr>
        <p:spPr>
          <a:xfrm>
            <a:off x="4645152" y="1066800"/>
            <a:ext cx="3419856" cy="4739639"/>
          </a:xfrm>
          <a:ln w="50800" cap="rnd" cmpd="sng">
            <a:solidFill>
              <a:schemeClr val="tx2"/>
            </a:solidFill>
            <a:bevel/>
          </a:ln>
        </p:spPr>
        <p:txBody>
          <a:bodyPr/>
          <a:lstStyle/>
          <a:p>
            <a:pPr marL="68580" indent="0">
              <a:buNone/>
            </a:pPr>
            <a:r>
              <a:rPr lang="en-US" sz="2800" b="1" dirty="0" smtClean="0">
                <a:solidFill>
                  <a:schemeClr val="bg2"/>
                </a:solidFill>
                <a:latin typeface="Gisha" pitchFamily="34" charset="-79"/>
                <a:cs typeface="Gisha" pitchFamily="34" charset="-79"/>
              </a:rPr>
              <a:t>Label your numbers:</a:t>
            </a:r>
            <a:endParaRPr lang="en-US" sz="3200" b="1" dirty="0" smtClean="0">
              <a:solidFill>
                <a:schemeClr val="bg2"/>
              </a:solidFill>
              <a:latin typeface="Gisha" pitchFamily="34" charset="-79"/>
              <a:cs typeface="Gisha" pitchFamily="34" charset="-79"/>
            </a:endParaRPr>
          </a:p>
          <a:p>
            <a:pPr marL="68580" indent="0" algn="ctr">
              <a:buNone/>
            </a:pPr>
            <a:endParaRPr lang="en-US" sz="3200" b="1" dirty="0">
              <a:solidFill>
                <a:schemeClr val="bg2"/>
              </a:solidFill>
              <a:latin typeface="Gisha" pitchFamily="34" charset="-79"/>
              <a:cs typeface="Gisha" pitchFamily="34" charset="-79"/>
            </a:endParaRPr>
          </a:p>
          <a:p>
            <a:pPr marL="68580" indent="0" algn="ctr">
              <a:buNone/>
            </a:pPr>
            <a:r>
              <a:rPr lang="en-US" sz="3200" b="1" dirty="0">
                <a:solidFill>
                  <a:schemeClr val="bg2"/>
                </a:solidFill>
                <a:latin typeface="Gisha" pitchFamily="34" charset="-79"/>
                <a:cs typeface="Gisha" pitchFamily="34" charset="-79"/>
              </a:rPr>
              <a:t>V1 = </a:t>
            </a:r>
            <a:r>
              <a:rPr lang="en-US" sz="3200" b="1" dirty="0" smtClean="0">
                <a:solidFill>
                  <a:schemeClr val="bg2"/>
                </a:solidFill>
                <a:latin typeface="Gisha" pitchFamily="34" charset="-79"/>
                <a:cs typeface="Gisha" pitchFamily="34" charset="-79"/>
              </a:rPr>
              <a:t>2L</a:t>
            </a:r>
            <a:endParaRPr lang="en-US" sz="3200" b="1" dirty="0">
              <a:solidFill>
                <a:schemeClr val="bg2"/>
              </a:solidFill>
              <a:latin typeface="Gisha" pitchFamily="34" charset="-79"/>
              <a:cs typeface="Gisha" pitchFamily="34" charset="-79"/>
            </a:endParaRPr>
          </a:p>
          <a:p>
            <a:pPr marL="68580" indent="0" algn="ctr">
              <a:buNone/>
            </a:pPr>
            <a:r>
              <a:rPr lang="en-US" sz="3200" b="1" dirty="0">
                <a:solidFill>
                  <a:schemeClr val="bg2"/>
                </a:solidFill>
                <a:latin typeface="Gisha" pitchFamily="34" charset="-79"/>
                <a:cs typeface="Gisha" pitchFamily="34" charset="-79"/>
              </a:rPr>
              <a:t>V2 = </a:t>
            </a:r>
            <a:r>
              <a:rPr lang="en-US" sz="3200" b="1" dirty="0" smtClean="0">
                <a:solidFill>
                  <a:schemeClr val="bg2"/>
                </a:solidFill>
                <a:latin typeface="Gisha" pitchFamily="34" charset="-79"/>
                <a:cs typeface="Gisha" pitchFamily="34" charset="-79"/>
              </a:rPr>
              <a:t>1L</a:t>
            </a:r>
            <a:endParaRPr lang="en-US" sz="3200" b="1" dirty="0">
              <a:solidFill>
                <a:schemeClr val="bg2"/>
              </a:solidFill>
              <a:latin typeface="Gisha" pitchFamily="34" charset="-79"/>
              <a:cs typeface="Gisha" pitchFamily="34" charset="-79"/>
            </a:endParaRPr>
          </a:p>
          <a:p>
            <a:pPr marL="68580" indent="0" algn="ctr">
              <a:buNone/>
            </a:pPr>
            <a:r>
              <a:rPr lang="en-US" sz="3200" b="1" dirty="0" smtClean="0">
                <a:solidFill>
                  <a:schemeClr val="bg2"/>
                </a:solidFill>
                <a:latin typeface="Gisha" pitchFamily="34" charset="-79"/>
                <a:cs typeface="Gisha" pitchFamily="34" charset="-79"/>
              </a:rPr>
              <a:t>T1 = 20°C</a:t>
            </a:r>
            <a:endParaRPr lang="en-US" sz="32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145264806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90600"/>
            <a:ext cx="6777317" cy="4842029"/>
          </a:xfrm>
        </p:spPr>
        <p:txBody>
          <a:bodyPr>
            <a:normAutofit/>
          </a:bodyPr>
          <a:lstStyle/>
          <a:p>
            <a:pPr marL="68580" indent="0">
              <a:buNone/>
            </a:pPr>
            <a:endParaRPr lang="en-US" sz="2800" b="1" dirty="0" smtClean="0">
              <a:solidFill>
                <a:schemeClr val="bg2"/>
              </a:solidFill>
              <a:latin typeface="Gisha" pitchFamily="34" charset="-79"/>
              <a:cs typeface="Gisha" pitchFamily="34" charset="-79"/>
            </a:endParaRPr>
          </a:p>
          <a:p>
            <a:pPr marL="68580" indent="0">
              <a:buNone/>
            </a:pPr>
            <a:endParaRPr lang="en-US" sz="2800" b="1" dirty="0">
              <a:solidFill>
                <a:schemeClr val="bg2"/>
              </a:solidFill>
              <a:latin typeface="Gisha" pitchFamily="34" charset="-79"/>
              <a:cs typeface="Gisha" pitchFamily="34" charset="-79"/>
            </a:endParaRPr>
          </a:p>
          <a:p>
            <a:pPr marL="68580" indent="0">
              <a:buNone/>
            </a:pPr>
            <a:endParaRPr lang="en-US" sz="2800" b="1" dirty="0" smtClean="0">
              <a:solidFill>
                <a:schemeClr val="bg2"/>
              </a:solidFill>
              <a:latin typeface="Gisha" pitchFamily="34" charset="-79"/>
              <a:cs typeface="Gisha" pitchFamily="34" charset="-79"/>
            </a:endParaRPr>
          </a:p>
          <a:p>
            <a:pPr marL="68580" indent="0">
              <a:buNone/>
            </a:pPr>
            <a:r>
              <a:rPr lang="en-US" sz="2800" b="1" dirty="0" smtClean="0">
                <a:solidFill>
                  <a:schemeClr val="bg2"/>
                </a:solidFill>
                <a:latin typeface="Gisha" pitchFamily="34" charset="-79"/>
                <a:cs typeface="Gisha" pitchFamily="34" charset="-79"/>
              </a:rPr>
              <a:t>Step 3: Determine which equation you are using.  Since we’re solving for final temperature, we need to use the T2 equation.</a:t>
            </a:r>
            <a:endParaRPr lang="en-US" sz="2800" b="1" dirty="0">
              <a:solidFill>
                <a:schemeClr val="bg2"/>
              </a:solidFill>
              <a:latin typeface="Gisha" pitchFamily="34" charset="-79"/>
              <a:cs typeface="Gisha" pitchFamily="34" charset="-79"/>
            </a:endParaRPr>
          </a:p>
        </p:txBody>
      </p:sp>
    </p:spTree>
    <p:extLst>
      <p:ext uri="{BB962C8B-B14F-4D97-AF65-F5344CB8AC3E}">
        <p14:creationId xmlns:p14="http://schemas.microsoft.com/office/powerpoint/2010/main" val="19180835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1338</TotalTime>
  <Words>2614</Words>
  <Application>Microsoft Office PowerPoint</Application>
  <PresentationFormat>On-screen Show (4:3)</PresentationFormat>
  <Paragraphs>602</Paragraphs>
  <Slides>105</Slides>
  <Notes>0</Notes>
  <HiddenSlides>0</HiddenSlides>
  <MMClips>0</MMClips>
  <ScaleCrop>false</ScaleCrop>
  <HeadingPairs>
    <vt:vector size="4" baseType="variant">
      <vt:variant>
        <vt:lpstr>Theme</vt:lpstr>
      </vt:variant>
      <vt:variant>
        <vt:i4>1</vt:i4>
      </vt:variant>
      <vt:variant>
        <vt:lpstr>Slide Titles</vt:lpstr>
      </vt:variant>
      <vt:variant>
        <vt:i4>105</vt:i4>
      </vt:variant>
    </vt:vector>
  </HeadingPairs>
  <TitlesOfParts>
    <vt:vector size="106" baseType="lpstr">
      <vt:lpstr>Austin</vt:lpstr>
      <vt:lpstr>Gas Laws</vt:lpstr>
      <vt:lpstr>Boyle’s Gas Law</vt:lpstr>
      <vt:lpstr>Definitions…</vt:lpstr>
      <vt:lpstr>Robert Boyle</vt:lpstr>
      <vt:lpstr>Boyle’s Law</vt:lpstr>
      <vt:lpstr>What do the variables represent?</vt:lpstr>
      <vt:lpstr>How to Solve for Boyle’s Law…</vt:lpstr>
      <vt:lpstr>Boyle’s Law Sample Problems:</vt:lpstr>
      <vt:lpstr>How to Solve for Boyle’s Law…</vt:lpstr>
      <vt:lpstr>What are you solving for?</vt:lpstr>
      <vt:lpstr>How to Solve for Boyle’s Law…</vt:lpstr>
      <vt:lpstr>How to Solve for Boyle’s Law…  Step 3: Plug your numbers into your equation P1 = 760 mmHg V1 = 14.0 L P2 = 400 mmHg  </vt:lpstr>
      <vt:lpstr>How to Solve for Boyle’s Law…</vt:lpstr>
      <vt:lpstr>How to Solve for Boyle’s Law…</vt:lpstr>
      <vt:lpstr>How to Solve for Boyle’s Law…</vt:lpstr>
      <vt:lpstr>How to Solve for Boyle’s Law…</vt:lpstr>
      <vt:lpstr>How to Solve for Boyle’s Law…</vt:lpstr>
      <vt:lpstr>Sample Problem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Sample Problem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Now, work the rest on your own…</vt:lpstr>
      <vt:lpstr>Charles's Gas Law</vt:lpstr>
      <vt:lpstr>Definitions…</vt:lpstr>
      <vt:lpstr>Jacques Charles </vt:lpstr>
      <vt:lpstr>What does Charles's Law tell us?</vt:lpstr>
      <vt:lpstr>PowerPoint Presentation</vt:lpstr>
      <vt:lpstr>Charles’s Law examples in everyday life…</vt:lpstr>
      <vt:lpstr>Charles’s Law examples in everyday life…</vt:lpstr>
      <vt:lpstr>Charles’s Law examples in everyday life…</vt:lpstr>
      <vt:lpstr>How do you solve for Charles's Law?</vt:lpstr>
      <vt:lpstr>Charles’s Law Sample Problem…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Charles's Law Demos</vt:lpstr>
      <vt:lpstr>Why did the egg go in the bottle?</vt:lpstr>
      <vt:lpstr>Why did the egg go in the bottle…</vt:lpstr>
      <vt:lpstr>Why did the Ivory Soap turn into a soufflé?</vt:lpstr>
      <vt:lpstr>Why did the Ivory soap turn into a soufflé…</vt:lpstr>
      <vt:lpstr>Charles Gas Law Practice Problems…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Homework</vt:lpstr>
    </vt:vector>
  </TitlesOfParts>
  <Company>Memphis City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Gas Laws</dc:title>
  <dc:creator>Administrator</dc:creator>
  <cp:lastModifiedBy>Unistar</cp:lastModifiedBy>
  <cp:revision>54</cp:revision>
  <dcterms:created xsi:type="dcterms:W3CDTF">2013-09-04T00:27:11Z</dcterms:created>
  <dcterms:modified xsi:type="dcterms:W3CDTF">2014-10-16T21:32:24Z</dcterms:modified>
</cp:coreProperties>
</file>