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embeddedFontLst>
    <p:embeddedFont>
      <p:font typeface="Raleway" panose="020B0604020202020204" charset="0"/>
      <p:regular r:id="rId36"/>
      <p:bold r:id="rId37"/>
      <p:italic r:id="rId38"/>
      <p:boldItalic r:id="rId39"/>
    </p:embeddedFont>
    <p:embeddedFont>
      <p:font typeface="Source Sans Pro" panose="020B060402020202020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Nunito" panose="020B0604020202020204" charset="0"/>
      <p:regular r:id="rId48"/>
      <p:bold r:id="rId49"/>
      <p:italic r:id="rId50"/>
      <p:boldItalic r:id="rId51"/>
    </p:embeddedFont>
    <p:embeddedFont>
      <p:font typeface="Homemade Apple" panose="020B0604020202020204" charset="0"/>
      <p:regular r:id="rId52"/>
    </p:embeddedFont>
    <p:embeddedFont>
      <p:font typeface="Architects Daughter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people/niels-bohr-21010897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4kids.com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4kids.co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Updated for 2016 - please do not request editing access</a:t>
            </a:r>
          </a:p>
        </p:txBody>
      </p:sp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Source: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http://www.biography.com/people/niels-bohr-21010897</a:t>
            </a: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9" name="Shape 4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http://www.chem4kids.com/</a:t>
            </a:r>
            <a:r>
              <a:rPr lang="en-US"/>
              <a:t> </a:t>
            </a: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http://www.chem4kids.com/</a:t>
            </a:r>
            <a:r>
              <a:rPr lang="en-US"/>
              <a:t> </a:t>
            </a: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352633"/>
            <a:ext cx="8183700" cy="1964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2317433"/>
            <a:ext cx="8183700" cy="114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0667"/>
            <a:ext cx="8520600" cy="2675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793575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3534800"/>
            <a:ext cx="8982600" cy="3215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2286000"/>
            <a:ext cx="8183700" cy="1047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040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107600"/>
            <a:ext cx="4426500" cy="66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625167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schoolscience.com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09600" y="838200"/>
            <a:ext cx="7772400" cy="20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to Draw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762000" y="2590800"/>
            <a:ext cx="2971799" cy="2666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143000" y="2971800"/>
            <a:ext cx="2209799" cy="1904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800600" y="1905000"/>
            <a:ext cx="3462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Try the elements on the next few slides on your own</a:t>
            </a:r>
            <a:r>
              <a:rPr lang="en-US"/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Then check your work</a:t>
            </a:r>
          </a:p>
        </p:txBody>
      </p:sp>
      <p:sp>
        <p:nvSpPr>
          <p:cNvPr id="180" name="Shape 180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7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81" name="Shape 181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9906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5814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2057400" y="2362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5334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2057400" y="5029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7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1143000" y="2971800"/>
            <a:ext cx="2209799" cy="1904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7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</a:p>
        </p:txBody>
      </p:sp>
      <p:sp>
        <p:nvSpPr>
          <p:cNvPr id="200" name="Shape 200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800600" y="1905000"/>
            <a:ext cx="3462000" cy="373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Hydrogen is in the first period - draw 1 shell.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It has only 1 electron, draw it on the right side.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1143000" y="2971800"/>
            <a:ext cx="2209799" cy="1904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He</a:t>
            </a:r>
          </a:p>
        </p:txBody>
      </p:sp>
      <p:sp>
        <p:nvSpPr>
          <p:cNvPr id="215" name="Shape 215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990600" y="3657600"/>
            <a:ext cx="381000" cy="3810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Shape 217"/>
          <p:cNvSpPr txBox="1"/>
          <p:nvPr/>
        </p:nvSpPr>
        <p:spPr>
          <a:xfrm>
            <a:off x="4647975" y="1954725"/>
            <a:ext cx="3844200" cy="402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Helium is in the 1st period, draw 1 shell.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The </a:t>
            </a:r>
            <a:r>
              <a:rPr lang="en-US" sz="3000">
                <a:solidFill>
                  <a:schemeClr val="accent5"/>
                </a:solidFill>
              </a:rPr>
              <a:t>1st electron</a:t>
            </a:r>
            <a:r>
              <a:rPr lang="en-US" sz="3000"/>
              <a:t> is on the right.</a:t>
            </a:r>
          </a:p>
          <a:p>
            <a:pPr lvl="0" rtl="0">
              <a:spcBef>
                <a:spcPts val="0"/>
              </a:spcBef>
              <a:buNone/>
            </a:pPr>
            <a:endParaRPr sz="3000"/>
          </a:p>
          <a:p>
            <a:pPr lvl="0" rtl="0">
              <a:spcBef>
                <a:spcPts val="0"/>
              </a:spcBef>
              <a:buNone/>
            </a:pPr>
            <a:r>
              <a:rPr lang="en-US" sz="3000"/>
              <a:t>The </a:t>
            </a:r>
            <a:r>
              <a:rPr lang="en-US" sz="3000">
                <a:solidFill>
                  <a:schemeClr val="accent4"/>
                </a:solidFill>
              </a:rPr>
              <a:t>2nd electron</a:t>
            </a:r>
            <a:r>
              <a:rPr lang="en-US" sz="3000"/>
              <a:t> is on the left.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762000" y="2590800"/>
            <a:ext cx="2971799" cy="2666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1143000" y="2971800"/>
            <a:ext cx="2209799" cy="1904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</a:p>
        </p:txBody>
      </p:sp>
      <p:sp>
        <p:nvSpPr>
          <p:cNvPr id="232" name="Shape 232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9906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3581400" y="3505200"/>
            <a:ext cx="381000" cy="381000"/>
          </a:xfrm>
          <a:prstGeom prst="ellipse">
            <a:avLst/>
          </a:prstGeom>
          <a:solidFill>
            <a:schemeClr val="accent5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828800" y="2362200"/>
            <a:ext cx="381000" cy="3810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5334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2057400" y="5029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3581400" y="39624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2286000" y="2362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/>
          <p:nvPr/>
        </p:nvSpPr>
        <p:spPr>
          <a:xfrm>
            <a:off x="4386450" y="1301425"/>
            <a:ext cx="4579200" cy="529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600"/>
              <a:t>Oxygen is in the 2nd period and has 2 shells.</a:t>
            </a:r>
          </a:p>
          <a:p>
            <a:pPr lvl="0">
              <a:spcBef>
                <a:spcPts val="0"/>
              </a:spcBef>
              <a:buNone/>
            </a:pP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-US" sz="2600"/>
              <a:t>The </a:t>
            </a:r>
            <a:r>
              <a:rPr lang="en-US" sz="2600">
                <a:solidFill>
                  <a:schemeClr val="accent5"/>
                </a:solidFill>
              </a:rPr>
              <a:t>5th electron</a:t>
            </a:r>
            <a:r>
              <a:rPr lang="en-US" sz="2600"/>
              <a:t> in the 2nd shell pairs up with the 1st electron.</a:t>
            </a:r>
          </a:p>
          <a:p>
            <a:pPr lvl="0" rtl="0">
              <a:spcBef>
                <a:spcPts val="0"/>
              </a:spcBef>
              <a:buNone/>
            </a:pP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-US" sz="2600"/>
              <a:t>The </a:t>
            </a:r>
            <a:r>
              <a:rPr lang="en-US" sz="2600">
                <a:solidFill>
                  <a:schemeClr val="accent4"/>
                </a:solidFill>
              </a:rPr>
              <a:t>6th electron</a:t>
            </a:r>
            <a:r>
              <a:rPr lang="en-US" sz="2600"/>
              <a:t> in the 2nd shell pairs up with the 2nd electron.</a:t>
            </a:r>
          </a:p>
          <a:p>
            <a:pPr lvl="0" rtl="0">
              <a:spcBef>
                <a:spcPts val="0"/>
              </a:spcBef>
              <a:buNone/>
            </a:pPr>
            <a:endParaRPr sz="2600"/>
          </a:p>
          <a:p>
            <a:pPr lvl="0">
              <a:spcBef>
                <a:spcPts val="0"/>
              </a:spcBef>
              <a:buNone/>
            </a:pPr>
            <a:r>
              <a:rPr lang="en-US" sz="2600"/>
              <a:t>Follow this pattern until you reach 8 electrons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4000500" y="28956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2514600" y="1714500"/>
            <a:ext cx="3886200" cy="342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2971800" y="2095500"/>
            <a:ext cx="2971800" cy="2667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3352800" y="2476500"/>
            <a:ext cx="2209800" cy="1905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3886200" y="28575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256" name="Shape 256"/>
          <p:cNvSpPr/>
          <p:nvPr/>
        </p:nvSpPr>
        <p:spPr>
          <a:xfrm>
            <a:off x="5334000" y="31623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3200400" y="31623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5791200" y="30099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4038600" y="18669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743200" y="30099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4038600" y="45339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5791200" y="34671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4495800" y="18669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2743200" y="34671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495800" y="45339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6248400" y="32385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1760300" y="5910150"/>
            <a:ext cx="6100800" cy="64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/>
              <a:t>Sodium has 3 shells with 11 electrons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4000500" y="28956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Mg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65500" y="1575600"/>
            <a:ext cx="4045200" cy="204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are Bohr Diagrams?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Bohr diagrams (named after Niels Bohr) are simplified models that show how electrons are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arranged surrounding the nucleus of an atom.</a:t>
            </a:r>
          </a:p>
        </p:txBody>
      </p:sp>
      <p:sp>
        <p:nvSpPr>
          <p:cNvPr id="78" name="Shape 78"/>
          <p:cNvSpPr/>
          <p:nvPr/>
        </p:nvSpPr>
        <p:spPr>
          <a:xfrm>
            <a:off x="5303707" y="1996483"/>
            <a:ext cx="2943299" cy="26172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5649973" y="2287276"/>
            <a:ext cx="2250600" cy="20355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5938528" y="2578068"/>
            <a:ext cx="1673700" cy="14541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6342505" y="2868861"/>
            <a:ext cx="865800" cy="8141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</a:p>
        </p:txBody>
      </p:sp>
      <p:sp>
        <p:nvSpPr>
          <p:cNvPr id="82" name="Shape 82"/>
          <p:cNvSpPr/>
          <p:nvPr/>
        </p:nvSpPr>
        <p:spPr>
          <a:xfrm>
            <a:off x="7439013" y="3101495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5823106" y="3101495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7785279" y="2985178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6457927" y="2112800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476840" y="2985178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6457927" y="4148348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7785279" y="3334129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6804192" y="2112800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5476840" y="3334129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6804192" y="4148348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804192" y="1840049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5130575" y="2985178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457927" y="1828525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8131545" y="2985178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5130575" y="3316087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6457927" y="4479257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8131545" y="3334129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6804192" y="4479257"/>
            <a:ext cx="288600" cy="2907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2514600" y="1866900"/>
            <a:ext cx="3886200" cy="342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971800" y="2247900"/>
            <a:ext cx="2971800" cy="2667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352800" y="2628900"/>
            <a:ext cx="2209800" cy="1905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/>
          <p:nvPr/>
        </p:nvSpPr>
        <p:spPr>
          <a:xfrm>
            <a:off x="3886200" y="30099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Mg</a:t>
            </a:r>
          </a:p>
        </p:txBody>
      </p:sp>
      <p:sp>
        <p:nvSpPr>
          <p:cNvPr id="283" name="Shape 283"/>
          <p:cNvSpPr/>
          <p:nvPr/>
        </p:nvSpPr>
        <p:spPr>
          <a:xfrm>
            <a:off x="5334000" y="33147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x="3200400" y="33147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5791200" y="31623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4038600" y="20193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2743200" y="31623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4038600" y="46863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5791200" y="36195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4495800" y="20193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2743200" y="36195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4495800" y="46863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4267200" y="15621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6248400" y="33909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457200" y="5910150"/>
            <a:ext cx="8229600" cy="64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Magnesium has 3 shells with 12 electrons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4000500" y="28956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2628900" y="1752600"/>
            <a:ext cx="3886200" cy="342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3086100" y="2133600"/>
            <a:ext cx="2971800" cy="2667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3467100" y="2514600"/>
            <a:ext cx="2209800" cy="1905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4000500" y="28956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</a:p>
        </p:txBody>
      </p:sp>
      <p:sp>
        <p:nvSpPr>
          <p:cNvPr id="311" name="Shape 311"/>
          <p:cNvSpPr/>
          <p:nvPr/>
        </p:nvSpPr>
        <p:spPr>
          <a:xfrm>
            <a:off x="5448300" y="32004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3314700" y="32004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5905500" y="3048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4152900" y="1905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2857500" y="3048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4152900" y="4572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5905500" y="3505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4610100" y="1905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2857500" y="3505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4610100" y="4572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4381500" y="14478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6362700" y="3276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4381500" y="5029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2400300" y="3276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457200" y="5910150"/>
            <a:ext cx="8229600" cy="64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Silicon has 3 shells with 14 electrons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4000500" y="28956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/>
        </p:nvSpPr>
        <p:spPr>
          <a:xfrm>
            <a:off x="2628900" y="1722050"/>
            <a:ext cx="3886200" cy="342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3086100" y="2103050"/>
            <a:ext cx="2971800" cy="2667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3467100" y="2484050"/>
            <a:ext cx="2209800" cy="1905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4000500" y="286505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</a:p>
        </p:txBody>
      </p:sp>
      <p:sp>
        <p:nvSpPr>
          <p:cNvPr id="341" name="Shape 341"/>
          <p:cNvSpPr/>
          <p:nvPr/>
        </p:nvSpPr>
        <p:spPr>
          <a:xfrm>
            <a:off x="5448300" y="31698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3314700" y="31698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5905500" y="3017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4152900" y="1874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2857500" y="3017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4152900" y="4541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5905500" y="34746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4610100" y="1874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2857500" y="34746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/>
          <p:nvPr/>
        </p:nvSpPr>
        <p:spPr>
          <a:xfrm>
            <a:off x="4610100" y="4541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/>
          <p:nvPr/>
        </p:nvSpPr>
        <p:spPr>
          <a:xfrm>
            <a:off x="4610100" y="14172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/>
          <p:nvPr/>
        </p:nvSpPr>
        <p:spPr>
          <a:xfrm>
            <a:off x="2400300" y="3017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/>
          <p:nvPr/>
        </p:nvSpPr>
        <p:spPr>
          <a:xfrm>
            <a:off x="4152900" y="14021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6362700" y="3017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2400300" y="35508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4381500" y="50748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6362700" y="34746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457200" y="5910150"/>
            <a:ext cx="8229600" cy="64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Chlorine has 3 shells with 17 electrons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/>
          <p:nvPr/>
        </p:nvSpPr>
        <p:spPr>
          <a:xfrm>
            <a:off x="4000500" y="28956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2628900" y="1722050"/>
            <a:ext cx="3886200" cy="342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Shape 371"/>
          <p:cNvSpPr/>
          <p:nvPr/>
        </p:nvSpPr>
        <p:spPr>
          <a:xfrm>
            <a:off x="3086100" y="2103050"/>
            <a:ext cx="2971800" cy="2667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3467100" y="2484050"/>
            <a:ext cx="2209800" cy="1905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4000500" y="286505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</a:p>
        </p:txBody>
      </p:sp>
      <p:sp>
        <p:nvSpPr>
          <p:cNvPr id="374" name="Shape 374"/>
          <p:cNvSpPr/>
          <p:nvPr/>
        </p:nvSpPr>
        <p:spPr>
          <a:xfrm>
            <a:off x="5448300" y="31698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3314700" y="31698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5905500" y="3017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4152900" y="1874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2857500" y="3017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4152900" y="4541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5905500" y="34746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4610100" y="1874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2857500" y="34746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4610100" y="4541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4610100" y="14172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2400300" y="3017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x="4152900" y="14021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6362700" y="30174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x="2400300" y="35508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x="4152900" y="50748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x="6362700" y="34746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4610100" y="507485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457200" y="5910150"/>
            <a:ext cx="8229600" cy="64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Argon has 3 shells with 18 electrons</a:t>
            </a:r>
          </a:p>
        </p:txBody>
      </p:sp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4000500" y="28956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>
            <a:off x="2095500" y="1417625"/>
            <a:ext cx="4724400" cy="434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x="2476500" y="1874825"/>
            <a:ext cx="3886200" cy="342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x="2933700" y="2255825"/>
            <a:ext cx="2971800" cy="2667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x="3314700" y="2636825"/>
            <a:ext cx="2209800" cy="1905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3848100" y="3017825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</a:p>
        </p:txBody>
      </p:sp>
      <p:sp>
        <p:nvSpPr>
          <p:cNvPr id="409" name="Shape 409"/>
          <p:cNvSpPr/>
          <p:nvPr/>
        </p:nvSpPr>
        <p:spPr>
          <a:xfrm>
            <a:off x="5295900" y="33226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Shape 410"/>
          <p:cNvSpPr/>
          <p:nvPr/>
        </p:nvSpPr>
        <p:spPr>
          <a:xfrm>
            <a:off x="3162300" y="33226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Shape 411"/>
          <p:cNvSpPr/>
          <p:nvPr/>
        </p:nvSpPr>
        <p:spPr>
          <a:xfrm>
            <a:off x="5753100" y="31702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4000500" y="20272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/>
          <p:nvPr/>
        </p:nvSpPr>
        <p:spPr>
          <a:xfrm>
            <a:off x="2705100" y="31702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/>
          <p:nvPr/>
        </p:nvSpPr>
        <p:spPr>
          <a:xfrm>
            <a:off x="4000500" y="46942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5753100" y="36274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4457700" y="20272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2705100" y="36274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4457700" y="46942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6210300" y="31702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4000500" y="15700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2247900" y="31702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6210300" y="36274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4457700" y="15700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2247900" y="36274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6667500" y="33226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4457700" y="51514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4000500" y="5151425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 txBox="1"/>
          <p:nvPr/>
        </p:nvSpPr>
        <p:spPr>
          <a:xfrm>
            <a:off x="457200" y="5910150"/>
            <a:ext cx="8229600" cy="64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Potassium has 4 shells with 19 electrons</a:t>
            </a:r>
          </a:p>
        </p:txBody>
      </p:sp>
      <p:sp>
        <p:nvSpPr>
          <p:cNvPr id="429" name="Shape 429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/>
          <p:nvPr/>
        </p:nvSpPr>
        <p:spPr>
          <a:xfrm>
            <a:off x="4000500" y="28956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</a:p>
        </p:txBody>
      </p:sp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65500" y="356400"/>
            <a:ext cx="4045200" cy="204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Who was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Niels Bohr?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265500" y="2920199"/>
            <a:ext cx="4045200" cy="332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accent1"/>
                </a:solidFill>
                <a:highlight>
                  <a:srgbClr val="FFFFFF"/>
                </a:highlight>
                <a:latin typeface="Homemade Apple"/>
                <a:ea typeface="Homemade Apple"/>
                <a:cs typeface="Homemade Apple"/>
                <a:sym typeface="Homemade Apple"/>
              </a:rPr>
              <a:t>“Niels Bohr was a Nobel Prize-winning (Danish) physicist and humanitarian whose revolutionary theories on atomic structures helped shape research worldwide.” ~Biography.com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975" y="997425"/>
            <a:ext cx="3835025" cy="479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5593000" y="6080100"/>
            <a:ext cx="2869500" cy="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000" b="1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1885 - 1962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/>
        </p:nvSpPr>
        <p:spPr>
          <a:xfrm>
            <a:off x="2095500" y="1699400"/>
            <a:ext cx="4724400" cy="434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2476500" y="2156600"/>
            <a:ext cx="3886200" cy="3429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2933700" y="2537600"/>
            <a:ext cx="2971800" cy="2667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3314700" y="2918600"/>
            <a:ext cx="2209800" cy="19050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3848100" y="3299600"/>
            <a:ext cx="1143000" cy="1066800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</a:p>
        </p:txBody>
      </p:sp>
      <p:sp>
        <p:nvSpPr>
          <p:cNvPr id="445" name="Shape 445"/>
          <p:cNvSpPr/>
          <p:nvPr/>
        </p:nvSpPr>
        <p:spPr>
          <a:xfrm>
            <a:off x="5295900" y="36044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3162300" y="36044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5753100" y="3452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4000500" y="2309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2705100" y="3452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4000500" y="4976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5753100" y="3909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4457700" y="2309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2705100" y="3909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4457700" y="4976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6210300" y="3452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4000500" y="18518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2247900" y="34520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6210300" y="3909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4457700" y="18518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2247900" y="3909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6667500" y="36044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4457700" y="5433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4000500" y="5433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4229100" y="1417612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38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 txBox="1"/>
          <p:nvPr/>
        </p:nvSpPr>
        <p:spPr>
          <a:xfrm>
            <a:off x="457200" y="6062550"/>
            <a:ext cx="8229600" cy="64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Calcium has 4 shells with 20 electrons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7848600" cy="379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know how to draw a Bohr Diagram 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5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any of  the first 20 elements.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Shape 477" descr="Bohr Diagrams Workshee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" y="0"/>
            <a:ext cx="9001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Credit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subTitle" idx="4294967295"/>
          </p:nvPr>
        </p:nvSpPr>
        <p:spPr>
          <a:xfrm>
            <a:off x="581100" y="1828225"/>
            <a:ext cx="7772400" cy="198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8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6</a:t>
            </a:r>
            <a:r>
              <a:rPr lang="en-US" sz="2800" b="1" i="0" u="none" strike="noStrike" cap="none" baseline="300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</a:t>
            </a:r>
            <a:r>
              <a:rPr lang="en-US" sz="28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Grade Science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Arial"/>
              <a:buNone/>
            </a:pPr>
            <a:r>
              <a:rPr lang="en-US" sz="2800" b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Liz</a:t>
            </a:r>
            <a:r>
              <a:rPr lang="en-US" sz="2800" b="1" i="0" u="none" strike="noStrike" cap="non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LaRosa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Arial"/>
              <a:buNone/>
            </a:pPr>
            <a:r>
              <a:rPr lang="en-US" sz="1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www.middleschoolscience.com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2008-2016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15600" cy="483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/>
              <a:t>F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 your element on the periodic table.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the number of electrons – it is the same as the atomic number.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how many electrons you will draw.</a:t>
            </a:r>
          </a:p>
        </p:txBody>
      </p:sp>
      <p:pic>
        <p:nvPicPr>
          <p:cNvPr id="113" name="Shape 113" descr="C:\Documents and Settings\Liz\Local Settings\Temporary Internet Files\Content.IE5\XWDO7Y24\MCj0226512000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3974" y="2593950"/>
            <a:ext cx="3408000" cy="243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Shape 114"/>
          <p:cNvCxnSpPr/>
          <p:nvPr/>
        </p:nvCxnSpPr>
        <p:spPr>
          <a:xfrm rot="10800000" flipH="1">
            <a:off x="4400975" y="4213825"/>
            <a:ext cx="1170000" cy="2910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stealth" w="lg" len="lg"/>
          </a:ln>
        </p:spPr>
      </p:cxn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many electrons?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495800" y="1600200"/>
            <a:ext cx="43434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out which period (row) your element is in.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in the </a:t>
            </a: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000" b="1" i="0" u="none" strike="noStrike" cap="none" baseline="30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3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period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one energy level.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Elements in the </a:t>
            </a:r>
            <a:r>
              <a:rPr lang="en-US" sz="30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000" b="1" i="0" u="none" strike="noStrike" cap="none" baseline="300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30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period 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two energy levels, and so on.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0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 descr="Periodic Table showing Period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019300"/>
            <a:ext cx="4419599" cy="33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How many energy levels or shells?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762000" y="2590800"/>
            <a:ext cx="2971799" cy="2666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143000" y="2971800"/>
            <a:ext cx="2209799" cy="1904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7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343400" y="16764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a nucleus with the element symbol inside.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is in the 2</a:t>
            </a:r>
            <a:r>
              <a:rPr lang="en-US" sz="28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period, so it has two energy levels, or shells.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Draw the shells around the nucleus.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762000" y="2590800"/>
            <a:ext cx="2971799" cy="2666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1143000" y="2971800"/>
            <a:ext cx="2209799" cy="1904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0" y="2362200"/>
            <a:ext cx="4038599" cy="281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electrons.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Carbon has 6 electrons.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shell can only hold 2 electrons.</a:t>
            </a:r>
          </a:p>
        </p:txBody>
      </p:sp>
      <p:sp>
        <p:nvSpPr>
          <p:cNvPr id="139" name="Shape 139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7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40" name="Shape 140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9906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762000" y="2590800"/>
            <a:ext cx="2971799" cy="2666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143000" y="2971800"/>
            <a:ext cx="2209799" cy="1904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0" y="1600200"/>
            <a:ext cx="40385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Since you have 2 electrons already drawn, you need to add 4 more.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go in the 2</a:t>
            </a:r>
            <a:r>
              <a:rPr lang="en-US" sz="28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shell.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one at a time -starting on the right side and going counter clock-wise.</a:t>
            </a:r>
          </a:p>
        </p:txBody>
      </p:sp>
      <p:sp>
        <p:nvSpPr>
          <p:cNvPr id="150" name="Shape 150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7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51" name="Shape 151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9906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35814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2057400" y="2362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5334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2057400" y="5029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762000" y="2590800"/>
            <a:ext cx="2971799" cy="2666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143000" y="2971800"/>
            <a:ext cx="2209799" cy="1904999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0" y="1600200"/>
            <a:ext cx="403859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your work.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should have 6 total electrons for Carbon.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two electrons can fit in the 1</a:t>
            </a:r>
            <a:r>
              <a:rPr lang="en-US" sz="26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shell.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</a:t>
            </a:r>
            <a:r>
              <a:rPr lang="en-US" sz="26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shell can hold up to 8 electrons.</a:t>
            </a:r>
          </a:p>
          <a:p>
            <a:pPr marL="514350" marR="0" lvl="0" indent="-5143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arenR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3</a:t>
            </a:r>
            <a:r>
              <a:rPr lang="en-US" sz="2600" b="0" i="0" u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shell can hold 18, but the elements in the first few periods only use 8 electrons.</a:t>
            </a:r>
          </a:p>
        </p:txBody>
      </p:sp>
      <p:sp>
        <p:nvSpPr>
          <p:cNvPr id="165" name="Shape 165"/>
          <p:cNvSpPr/>
          <p:nvPr/>
        </p:nvSpPr>
        <p:spPr>
          <a:xfrm>
            <a:off x="1676400" y="3352800"/>
            <a:ext cx="1143000" cy="1066799"/>
          </a:xfrm>
          <a:prstGeom prst="ellipse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7200" b="0" i="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</p:txBody>
      </p:sp>
      <p:sp>
        <p:nvSpPr>
          <p:cNvPr id="166" name="Shape 166"/>
          <p:cNvSpPr/>
          <p:nvPr/>
        </p:nvSpPr>
        <p:spPr>
          <a:xfrm>
            <a:off x="31242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9906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5814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2057400" y="2362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33400" y="36576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057400" y="5029200"/>
            <a:ext cx="381000" cy="381000"/>
          </a:xfrm>
          <a:prstGeom prst="ellipse">
            <a:avLst/>
          </a:prstGeom>
          <a:gradFill>
            <a:gsLst>
              <a:gs pos="0">
                <a:srgbClr val="000000"/>
              </a:gs>
              <a:gs pos="80000">
                <a:srgbClr val="000000"/>
              </a:gs>
              <a:gs pos="100000">
                <a:srgbClr val="000000"/>
              </a:gs>
            </a:gsLst>
            <a:lin ang="16200000" scaled="0"/>
          </a:gra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-30175"/>
            <a:ext cx="9144000" cy="1143000"/>
          </a:xfrm>
          <a:prstGeom prst="rect">
            <a:avLst/>
          </a:prstGeom>
          <a:solidFill>
            <a:schemeClr val="dk1"/>
          </a:solidFill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Bohr Diagrams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On-screen Show (4:3)</PresentationFormat>
  <Paragraphs>118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Raleway</vt:lpstr>
      <vt:lpstr>Source Sans Pro</vt:lpstr>
      <vt:lpstr>Calibri</vt:lpstr>
      <vt:lpstr>Nunito</vt:lpstr>
      <vt:lpstr>Homemade Apple</vt:lpstr>
      <vt:lpstr>Arial</vt:lpstr>
      <vt:lpstr>Architects Daughter</vt:lpstr>
      <vt:lpstr>plum</vt:lpstr>
      <vt:lpstr>How to Draw  Bohr Diagrams</vt:lpstr>
      <vt:lpstr>What are Bohr Diagrams?</vt:lpstr>
      <vt:lpstr>Who was  Niels Bohr?</vt:lpstr>
      <vt:lpstr>How many electrons?</vt:lpstr>
      <vt:lpstr>How many energy levels or shells?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Bohr Diagrams</vt:lpstr>
      <vt:lpstr>PowerPoint Presentation</vt:lpstr>
      <vt:lpstr>Credit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Draw  Bohr Diagrams</dc:title>
  <dc:creator>RAQUEL A RATCHFORD</dc:creator>
  <cp:lastModifiedBy>Unistar</cp:lastModifiedBy>
  <cp:revision>1</cp:revision>
  <dcterms:modified xsi:type="dcterms:W3CDTF">2016-12-13T17:27:35Z</dcterms:modified>
</cp:coreProperties>
</file>