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3"/>
  </p:notesMasterIdLst>
  <p:sldIdLst>
    <p:sldId id="256" r:id="rId2"/>
    <p:sldId id="257" r:id="rId3"/>
    <p:sldId id="260" r:id="rId4"/>
    <p:sldId id="269" r:id="rId5"/>
    <p:sldId id="258" r:id="rId6"/>
    <p:sldId id="259" r:id="rId7"/>
    <p:sldId id="264" r:id="rId8"/>
    <p:sldId id="267" r:id="rId9"/>
    <p:sldId id="266" r:id="rId10"/>
    <p:sldId id="263" r:id="rId11"/>
    <p:sldId id="26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F2CC9D-AD21-6A4E-B231-9FD296A4ACA7}" type="datetimeFigureOut">
              <a:rPr lang="en-US"/>
              <a:pPr/>
              <a:t>10/31/2016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22F8EC-CA22-AC42-906B-E57DB32EA66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62C201D-3D70-0F40-8F45-F20474A0157E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62C201D-3D70-0F40-8F45-F20474A0157E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38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766225-7BB5-EA48-B7E8-56FEB537187E}" type="datetimeFigureOut">
              <a:rPr lang="en-US"/>
              <a:pPr/>
              <a:t>10/31/2016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57F88-A935-3A44-898F-91D5C54C8F10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EEBC54-8091-5D4F-A6DF-0C33A780343C}" type="datetimeFigureOut">
              <a:rPr lang="en-US"/>
              <a:pPr/>
              <a:t>10/31/2016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08480-598B-B34F-9ADF-14E9633695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40F87F-05A4-4244-AD7A-B90EE05593C9}" type="datetimeFigureOut">
              <a:rPr lang="en-US"/>
              <a:pPr/>
              <a:t>10/31/2016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51DB8-46D3-1F49-97D1-206D7933F5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C028AC-4750-3745-83EC-EC712A5F182C}" type="datetimeFigureOut">
              <a:rPr lang="en-US"/>
              <a:pPr/>
              <a:t>10/31/2016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D835C-9381-054E-98D7-0DC58F34FA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ADD131-E168-1C47-B9DD-158DC8CA23C4}" type="datetimeFigureOut">
              <a:rPr lang="en-US"/>
              <a:pPr/>
              <a:t>10/31/2016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02B1073-5812-1444-9C02-DB1C35B19CE4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8F92C9-6FCC-5248-B478-2B0882CD3ED4}" type="datetimeFigureOut">
              <a:rPr lang="en-US"/>
              <a:pPr/>
              <a:t>10/31/2016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E806A-8EA9-1A40-B35F-8A5BFC4B7C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AA8081-8C6B-F245-B9A6-BBD98842CC3C}" type="datetimeFigureOut">
              <a:rPr lang="en-US"/>
              <a:pPr/>
              <a:t>10/31/2016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DBCD77-B485-9E40-861B-5B5E03AEF1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47E74D-C18E-214C-9779-8D218BD83904}" type="datetimeFigureOut">
              <a:rPr lang="en-US"/>
              <a:pPr/>
              <a:t>10/31/2016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738D6-E7BD-1D46-BAA2-1B1D266C53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4B58EC-2DFE-234E-B02F-EFE276855947}" type="datetimeFigureOut">
              <a:rPr lang="en-US"/>
              <a:pPr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A6C84-6F8C-6042-996E-B3CCB6970A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A3296E-6678-464E-B340-E2DA892D90DE}" type="datetimeFigureOut">
              <a:rPr lang="en-US"/>
              <a:pPr/>
              <a:t>10/31/2016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7107D-9F9F-694E-B6C0-6DEC50C81D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0A90E6-EEAC-114B-9784-341D366E53F0}" type="datetimeFigureOut">
              <a:rPr lang="en-US"/>
              <a:pPr/>
              <a:t>10/31/2016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499F9F2E-DFE8-A147-A7EB-69AE9B00E4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2C355C2F-0382-2C40-BBF6-3EF409865993}" type="datetimeFigureOut">
              <a:rPr lang="en-US"/>
              <a:pPr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>
              <a:defRPr sz="1400">
                <a:solidFill>
                  <a:srgbClr val="FFFFFF"/>
                </a:solidFill>
                <a:latin typeface="Franklin Gothic Book" charset="0"/>
              </a:defRPr>
            </a:lvl1pPr>
          </a:lstStyle>
          <a:p>
            <a:fld id="{34AB2AE1-8A98-0E49-BE30-18E0705D39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19" r:id="rId2"/>
    <p:sldLayoutId id="2147483927" r:id="rId3"/>
    <p:sldLayoutId id="2147483920" r:id="rId4"/>
    <p:sldLayoutId id="2147483921" r:id="rId5"/>
    <p:sldLayoutId id="2147483922" r:id="rId6"/>
    <p:sldLayoutId id="2147483923" r:id="rId7"/>
    <p:sldLayoutId id="2147483928" r:id="rId8"/>
    <p:sldLayoutId id="2147483929" r:id="rId9"/>
    <p:sldLayoutId id="2147483924" r:id="rId10"/>
    <p:sldLayoutId id="214748392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charset="2"/>
        <a:buChar char="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charset="2"/>
        <a:buChar char="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charset="2"/>
        <a:buChar char="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localhost\Z\\My%20Documents\Chemistry%201%20Power%20Point\03M07AN1.avi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localhost\Z\\My%20Documents\Chemistry%201%20Power%20Point\03M07AN2.av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457200" y="3200400"/>
            <a:ext cx="8305800" cy="2971800"/>
          </a:xfrm>
        </p:spPr>
        <p:txBody>
          <a:bodyPr/>
          <a:lstStyle/>
          <a:p>
            <a:pPr algn="l" eaLnBrk="1" hangingPunct="1"/>
            <a:r>
              <a:rPr lang="en-US" sz="4400" b="1" dirty="0">
                <a:solidFill>
                  <a:schemeClr val="tx1"/>
                </a:solidFill>
              </a:rPr>
              <a:t>Do Now – Explain how atoms of different elements differ from one another. Give a specific example.</a:t>
            </a:r>
          </a:p>
        </p:txBody>
      </p:sp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t>Isotopes and 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6"/>
          <p:cNvSpPr>
            <a:spLocks noGrp="1"/>
          </p:cNvSpPr>
          <p:nvPr>
            <p:ph type="title"/>
          </p:nvPr>
        </p:nvSpPr>
        <p:spPr>
          <a:xfrm>
            <a:off x="152400" y="304800"/>
            <a:ext cx="8534400" cy="758825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Ion Practice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524000"/>
            <a:ext cx="8504238" cy="4572000"/>
          </a:xfrm>
        </p:spPr>
        <p:txBody>
          <a:bodyPr/>
          <a:lstStyle/>
          <a:p>
            <a:pPr marL="342900" indent="-342900" eaLnBrk="1" hangingPunct="1">
              <a:buFontTx/>
              <a:buNone/>
            </a:pPr>
            <a:endParaRPr lang="en-US" sz="2800" dirty="0"/>
          </a:p>
          <a:p>
            <a:pPr marL="342900" indent="-342900" eaLnBrk="1" hangingPunct="1">
              <a:buFontTx/>
              <a:buNone/>
            </a:pPr>
            <a:r>
              <a:rPr lang="en-US" sz="2800" dirty="0"/>
              <a:t>State the number of protons, neutrons, and electrons in each of these ions. </a:t>
            </a:r>
          </a:p>
          <a:p>
            <a:pPr marL="342900" indent="-342900" eaLnBrk="1" hangingPunct="1">
              <a:lnSpc>
                <a:spcPct val="110000"/>
              </a:lnSpc>
              <a:buFontTx/>
              <a:buNone/>
            </a:pPr>
            <a:r>
              <a:rPr lang="en-US" sz="2800" baseline="30000" dirty="0"/>
              <a:t>39</a:t>
            </a:r>
            <a:r>
              <a:rPr lang="en-US" sz="2800" dirty="0"/>
              <a:t> K</a:t>
            </a:r>
            <a:r>
              <a:rPr lang="en-US" sz="2800" baseline="30000" dirty="0"/>
              <a:t>+                                                      16  </a:t>
            </a:r>
            <a:r>
              <a:rPr lang="en-US" sz="2800" dirty="0"/>
              <a:t>O </a:t>
            </a:r>
            <a:r>
              <a:rPr lang="en-US" sz="2800" baseline="30000" dirty="0"/>
              <a:t>-2                                         41</a:t>
            </a:r>
            <a:r>
              <a:rPr lang="en-US" sz="2800" dirty="0"/>
              <a:t>Ca </a:t>
            </a:r>
            <a:r>
              <a:rPr lang="en-US" sz="2800" baseline="30000" dirty="0"/>
              <a:t>+2</a:t>
            </a:r>
          </a:p>
          <a:p>
            <a:pPr marL="342900" indent="-342900" eaLnBrk="1" hangingPunct="1">
              <a:lnSpc>
                <a:spcPct val="70000"/>
              </a:lnSpc>
              <a:buFontTx/>
              <a:buNone/>
            </a:pPr>
            <a:r>
              <a:rPr lang="en-US" sz="2800" baseline="30000" dirty="0"/>
              <a:t>19			                                  8                      	 	     20	</a:t>
            </a:r>
          </a:p>
          <a:p>
            <a:pPr marL="342900" indent="-342900" eaLnBrk="1" hangingPunct="1">
              <a:lnSpc>
                <a:spcPct val="130000"/>
              </a:lnSpc>
              <a:buFontTx/>
              <a:buNone/>
            </a:pPr>
            <a:r>
              <a:rPr lang="en-US" sz="2800" dirty="0"/>
              <a:t>#p</a:t>
            </a:r>
            <a:r>
              <a:rPr lang="en-US" sz="2800" baseline="30000" dirty="0"/>
              <a:t>+</a:t>
            </a:r>
            <a:r>
              <a:rPr lang="en-US" sz="2800" dirty="0"/>
              <a:t>   ______		______		_______     </a:t>
            </a:r>
          </a:p>
          <a:p>
            <a:pPr marL="342900" indent="-342900" eaLnBrk="1" hangingPunct="1">
              <a:lnSpc>
                <a:spcPct val="130000"/>
              </a:lnSpc>
              <a:buFontTx/>
              <a:buNone/>
            </a:pPr>
            <a:r>
              <a:rPr lang="en-US" sz="2800" dirty="0"/>
              <a:t>#n</a:t>
            </a:r>
            <a:r>
              <a:rPr lang="en-US" sz="2800" baseline="30000" dirty="0"/>
              <a:t>o</a:t>
            </a:r>
            <a:r>
              <a:rPr lang="en-US" sz="2800" dirty="0"/>
              <a:t>  ______			______		_______</a:t>
            </a:r>
          </a:p>
          <a:p>
            <a:pPr marL="342900" indent="-342900" eaLnBrk="1" hangingPunct="1">
              <a:lnSpc>
                <a:spcPct val="130000"/>
              </a:lnSpc>
              <a:buFontTx/>
              <a:buNone/>
            </a:pPr>
            <a:r>
              <a:rPr lang="en-US" sz="2800" dirty="0"/>
              <a:t>#e</a:t>
            </a:r>
            <a:r>
              <a:rPr lang="en-US" sz="2800" baseline="30000" dirty="0"/>
              <a:t>-</a:t>
            </a:r>
            <a:r>
              <a:rPr lang="en-US" sz="2800" dirty="0"/>
              <a:t>   ______			______		_______</a:t>
            </a:r>
          </a:p>
          <a:p>
            <a:pPr marL="342900" indent="-342900" eaLnBrk="1" hangingPunct="1">
              <a:lnSpc>
                <a:spcPct val="130000"/>
              </a:lnSpc>
              <a:buFontTx/>
              <a:buNone/>
            </a:pPr>
            <a:endParaRPr lang="en-US" sz="2800" dirty="0">
              <a:solidFill>
                <a:schemeClr val="accent2"/>
              </a:solidFill>
            </a:endParaRPr>
          </a:p>
          <a:p>
            <a:pPr marL="342900" indent="-342900" eaLnBrk="1" hangingPunct="1">
              <a:lnSpc>
                <a:spcPct val="150000"/>
              </a:lnSpc>
              <a:buFontTx/>
              <a:buNone/>
            </a:pPr>
            <a:endParaRPr lang="en-US" sz="2800" dirty="0"/>
          </a:p>
        </p:txBody>
      </p:sp>
    </p:spTree>
  </p:cSld>
  <p:clrMapOvr>
    <a:masterClrMapping/>
  </p:clrMapOvr>
  <p:transition>
    <p:cut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Documents and Settings\IAN_BANKER\Desktop\Dropbox\Photos\science\science cat\Science Joke Cat-Two Atom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274638"/>
            <a:ext cx="6172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66800" cy="528796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cut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000"/>
              <a:t>Isotopes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6175375" cy="4572000"/>
          </a:xfrm>
        </p:spPr>
        <p:txBody>
          <a:bodyPr/>
          <a:lstStyle/>
          <a:p>
            <a:pPr eaLnBrk="1" hangingPunct="1"/>
            <a:r>
              <a:rPr lang="en-US" sz="3200" u="sng"/>
              <a:t>Isotopes</a:t>
            </a:r>
            <a:r>
              <a:rPr lang="en-US" sz="3200"/>
              <a:t>: atoms of the same element that have different numbers of neutrons</a:t>
            </a:r>
          </a:p>
          <a:p>
            <a:pPr eaLnBrk="1" hangingPunct="1"/>
            <a:r>
              <a:rPr lang="en-US" sz="3200"/>
              <a:t>Two isotopes of an element will have the same atomic number, but different  mass numbers (and atomic masses)</a:t>
            </a:r>
          </a:p>
        </p:txBody>
      </p:sp>
      <p:pic>
        <p:nvPicPr>
          <p:cNvPr id="7172" name="Picture 5" descr="http://www.atomicarchive.com/Physics/Images/isotopes.jpg"/>
          <p:cNvPicPr>
            <a:picLocks noChangeAspect="1" noChangeArrowheads="1"/>
          </p:cNvPicPr>
          <p:nvPr/>
        </p:nvPicPr>
        <p:blipFill>
          <a:blip r:embed="rId2"/>
          <a:srcRect b="40427"/>
          <a:stretch>
            <a:fillRect/>
          </a:stretch>
        </p:blipFill>
        <p:spPr bwMode="auto">
          <a:xfrm>
            <a:off x="6019800" y="365667"/>
            <a:ext cx="2667000" cy="213305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749425" y="4572000"/>
            <a:ext cx="7394575" cy="2286000"/>
          </a:xfrm>
          <a:prstGeom prst="rect">
            <a:avLst/>
          </a:prstGeom>
        </p:spPr>
        <p:txBody>
          <a:bodyPr>
            <a:prstTxWarp prst="textNoShape">
              <a:avLst/>
            </a:prstTxWarp>
            <a:normAutofit/>
          </a:bodyPr>
          <a:lstStyle/>
          <a:p>
            <a:pPr marL="514350" indent="-514350" algn="r">
              <a:lnSpc>
                <a:spcPct val="90000"/>
              </a:lnSpc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en-US" sz="3200" u="sng">
                <a:solidFill>
                  <a:srgbClr val="CC3300"/>
                </a:solidFill>
                <a:latin typeface="Perpetua" charset="0"/>
              </a:rPr>
              <a:t>CARBON (above right)</a:t>
            </a:r>
          </a:p>
          <a:p>
            <a:pPr marL="833438" lvl="1" indent="-514350" algn="r">
              <a:lnSpc>
                <a:spcPct val="90000"/>
              </a:lnSpc>
              <a:spcBef>
                <a:spcPts val="375"/>
              </a:spcBef>
              <a:buClr>
                <a:schemeClr val="accent2"/>
              </a:buClr>
              <a:buSzPct val="85000"/>
              <a:buFont typeface="Franklin Gothic Book" charset="0"/>
              <a:buAutoNum type="arabicPeriod"/>
            </a:pPr>
            <a:r>
              <a:rPr lang="en-US" sz="2600">
                <a:solidFill>
                  <a:srgbClr val="CC3300"/>
                </a:solidFill>
                <a:latin typeface="Perpetua" charset="0"/>
              </a:rPr>
              <a:t>What is the mass number to the left?</a:t>
            </a:r>
          </a:p>
          <a:p>
            <a:pPr marL="833438" lvl="1" indent="-514350" algn="r">
              <a:lnSpc>
                <a:spcPct val="90000"/>
              </a:lnSpc>
              <a:spcBef>
                <a:spcPts val="375"/>
              </a:spcBef>
              <a:buClr>
                <a:schemeClr val="accent2"/>
              </a:buClr>
              <a:buSzPct val="85000"/>
              <a:buFont typeface="Franklin Gothic Book" charset="0"/>
              <a:buAutoNum type="arabicPeriod"/>
            </a:pPr>
            <a:r>
              <a:rPr lang="en-US" sz="2600">
                <a:solidFill>
                  <a:srgbClr val="CC3300"/>
                </a:solidFill>
                <a:latin typeface="Perpetua" charset="0"/>
              </a:rPr>
              <a:t>What is the mass number to the right?</a:t>
            </a:r>
          </a:p>
          <a:p>
            <a:pPr marL="833438" lvl="1" indent="-514350" algn="r">
              <a:lnSpc>
                <a:spcPct val="90000"/>
              </a:lnSpc>
              <a:spcBef>
                <a:spcPts val="375"/>
              </a:spcBef>
              <a:buClr>
                <a:schemeClr val="accent2"/>
              </a:buClr>
              <a:buSzPct val="85000"/>
              <a:buFont typeface="Franklin Gothic Book" charset="0"/>
              <a:buAutoNum type="arabicPeriod"/>
            </a:pPr>
            <a:r>
              <a:rPr lang="en-US" sz="2600">
                <a:solidFill>
                  <a:srgbClr val="CC3300"/>
                </a:solidFill>
                <a:latin typeface="Perpetua" charset="0"/>
              </a:rPr>
              <a:t>What is the atomic number to the left?</a:t>
            </a:r>
          </a:p>
          <a:p>
            <a:pPr marL="833438" lvl="1" indent="-514350" algn="r">
              <a:lnSpc>
                <a:spcPct val="90000"/>
              </a:lnSpc>
              <a:spcBef>
                <a:spcPts val="375"/>
              </a:spcBef>
              <a:buClr>
                <a:schemeClr val="accent2"/>
              </a:buClr>
              <a:buSzPct val="85000"/>
              <a:buFont typeface="Franklin Gothic Book" charset="0"/>
              <a:buAutoNum type="arabicPeriod"/>
            </a:pPr>
            <a:r>
              <a:rPr lang="en-US" sz="2600">
                <a:solidFill>
                  <a:srgbClr val="CC3300"/>
                </a:solidFill>
                <a:latin typeface="Perpetua" charset="0"/>
              </a:rPr>
              <a:t>What is the atomic number to the right?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Isotope Example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5026025"/>
          </a:xfrm>
        </p:spPr>
        <p:txBody>
          <a:bodyPr/>
          <a:lstStyle/>
          <a:p>
            <a:pPr marL="342900" indent="-342900" eaLnBrk="1" hangingPunct="1">
              <a:buFontTx/>
              <a:buNone/>
            </a:pPr>
            <a:r>
              <a:rPr lang="en-US" sz="3600" dirty="0">
                <a:ea typeface="Times New Roman" charset="0"/>
                <a:cs typeface="Times New Roman" charset="0"/>
              </a:rPr>
              <a:t>So, which of the following represent isotopes of the same element? </a:t>
            </a:r>
          </a:p>
          <a:p>
            <a:pPr marL="342900" indent="-342900" eaLnBrk="1" hangingPunct="1">
              <a:buFontTx/>
              <a:buNone/>
            </a:pPr>
            <a:endParaRPr lang="en-US" sz="1800" dirty="0">
              <a:ea typeface="Times New Roman" charset="0"/>
              <a:cs typeface="Times New Roman" charset="0"/>
            </a:endParaRPr>
          </a:p>
          <a:p>
            <a:pPr marL="342900" indent="-342900" eaLnBrk="1" hangingPunct="1">
              <a:buFontTx/>
              <a:buNone/>
            </a:pPr>
            <a:r>
              <a:rPr lang="en-US" sz="3600" dirty="0">
                <a:solidFill>
                  <a:srgbClr val="FF0000"/>
                </a:solidFill>
                <a:ea typeface="Times New Roman" charset="0"/>
                <a:cs typeface="Times New Roman" charset="0"/>
              </a:rPr>
              <a:t>	 #1	 #2		       #3		     #4</a:t>
            </a:r>
          </a:p>
          <a:p>
            <a:pPr marL="342900" indent="-342900" eaLnBrk="1" hangingPunct="1">
              <a:buFontTx/>
              <a:buNone/>
            </a:pPr>
            <a:r>
              <a:rPr lang="en-US" sz="4000" baseline="30000" dirty="0">
                <a:ea typeface="Times New Roman" charset="0"/>
                <a:cs typeface="Times New Roman" charset="0"/>
              </a:rPr>
              <a:t>	234 </a:t>
            </a:r>
            <a:r>
              <a:rPr lang="en-US" sz="4000" baseline="-30000" dirty="0">
                <a:ea typeface="Times New Roman" charset="0"/>
                <a:cs typeface="Times New Roman" charset="0"/>
              </a:rPr>
              <a:t>X	</a:t>
            </a:r>
            <a:r>
              <a:rPr lang="en-US" sz="4000" dirty="0">
                <a:ea typeface="Times New Roman" charset="0"/>
                <a:cs typeface="Times New Roman" charset="0"/>
              </a:rPr>
              <a:t>  </a:t>
            </a:r>
            <a:r>
              <a:rPr lang="en-US" sz="4000" baseline="30000" dirty="0">
                <a:ea typeface="Times New Roman" charset="0"/>
                <a:cs typeface="Times New Roman" charset="0"/>
              </a:rPr>
              <a:t>234 </a:t>
            </a:r>
            <a:r>
              <a:rPr lang="en-US" sz="4000" baseline="-30000" dirty="0">
                <a:ea typeface="Times New Roman" charset="0"/>
                <a:cs typeface="Times New Roman" charset="0"/>
              </a:rPr>
              <a:t>X		</a:t>
            </a:r>
            <a:r>
              <a:rPr lang="en-US" sz="4000" baseline="30000" dirty="0">
                <a:ea typeface="Times New Roman" charset="0"/>
                <a:cs typeface="Times New Roman" charset="0"/>
              </a:rPr>
              <a:t>235 </a:t>
            </a:r>
            <a:r>
              <a:rPr lang="en-US" sz="4000" baseline="-30000" dirty="0">
                <a:ea typeface="Times New Roman" charset="0"/>
                <a:cs typeface="Times New Roman" charset="0"/>
              </a:rPr>
              <a:t>X			</a:t>
            </a:r>
            <a:r>
              <a:rPr lang="en-US" sz="4000" baseline="30000" dirty="0">
                <a:ea typeface="Times New Roman" charset="0"/>
                <a:cs typeface="Times New Roman" charset="0"/>
              </a:rPr>
              <a:t>238 </a:t>
            </a:r>
            <a:r>
              <a:rPr lang="en-US" sz="4000" baseline="-30000" dirty="0">
                <a:ea typeface="Times New Roman" charset="0"/>
                <a:cs typeface="Times New Roman" charset="0"/>
              </a:rPr>
              <a:t>X</a:t>
            </a:r>
            <a:endParaRPr lang="en-US" sz="4000" dirty="0">
              <a:ea typeface="Times New Roman" charset="0"/>
              <a:cs typeface="Times New Roman" charset="0"/>
            </a:endParaRPr>
          </a:p>
          <a:p>
            <a:pPr marL="342900" indent="-342900" eaLnBrk="1" hangingPunct="1">
              <a:buFontTx/>
              <a:buNone/>
            </a:pPr>
            <a:r>
              <a:rPr lang="en-US" sz="4000" baseline="30000" dirty="0">
                <a:ea typeface="Times New Roman" charset="0"/>
                <a:cs typeface="Times New Roman" charset="0"/>
              </a:rPr>
              <a:t> 	 92		</a:t>
            </a:r>
            <a:r>
              <a:rPr lang="en-US" sz="4000" dirty="0">
                <a:ea typeface="Times New Roman" charset="0"/>
                <a:cs typeface="Times New Roman" charset="0"/>
              </a:rPr>
              <a:t>     </a:t>
            </a:r>
            <a:r>
              <a:rPr lang="en-US" sz="4000" baseline="30000" dirty="0">
                <a:ea typeface="Times New Roman" charset="0"/>
                <a:cs typeface="Times New Roman" charset="0"/>
              </a:rPr>
              <a:t>93			    92			   92</a:t>
            </a:r>
          </a:p>
          <a:p>
            <a:pPr marL="342900" indent="-342900" eaLnBrk="1" hangingPunct="1">
              <a:buFontTx/>
              <a:buNone/>
            </a:pPr>
            <a:endParaRPr lang="en-US" sz="4000" baseline="30000" dirty="0">
              <a:ea typeface="Times New Roman" charset="0"/>
              <a:cs typeface="Times New Roman" charset="0"/>
            </a:endParaRPr>
          </a:p>
          <a:p>
            <a:pPr marL="342900" indent="-342900" eaLnBrk="1" hangingPunct="1">
              <a:buFontTx/>
              <a:buNone/>
            </a:pPr>
            <a:r>
              <a:rPr lang="en-US" sz="4000" dirty="0">
                <a:ea typeface="Times New Roman" charset="0"/>
                <a:cs typeface="Times New Roman" charset="0"/>
              </a:rPr>
              <a:t>Which element are these isotopes of?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Isotope Example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5026025"/>
          </a:xfrm>
        </p:spPr>
        <p:txBody>
          <a:bodyPr/>
          <a:lstStyle/>
          <a:p>
            <a:pPr marL="342900" indent="-342900" eaLnBrk="1" hangingPunct="1">
              <a:buFontTx/>
              <a:buNone/>
            </a:pPr>
            <a:r>
              <a:rPr lang="en-US" sz="3600" dirty="0">
                <a:ea typeface="Times New Roman" charset="0"/>
                <a:cs typeface="Times New Roman" charset="0"/>
              </a:rPr>
              <a:t>So, which of the following represent isotopes of the same element? </a:t>
            </a:r>
          </a:p>
          <a:p>
            <a:pPr marL="342900" indent="-342900" eaLnBrk="1" hangingPunct="1">
              <a:buFontTx/>
              <a:buNone/>
            </a:pPr>
            <a:endParaRPr lang="en-US" sz="1800" dirty="0">
              <a:ea typeface="Times New Roman" charset="0"/>
              <a:cs typeface="Times New Roman" charset="0"/>
            </a:endParaRPr>
          </a:p>
          <a:p>
            <a:pPr marL="342900" indent="-342900" eaLnBrk="1" hangingPunct="1">
              <a:buFontTx/>
              <a:buNone/>
            </a:pPr>
            <a:r>
              <a:rPr lang="en-US" sz="3600" dirty="0">
                <a:solidFill>
                  <a:srgbClr val="FF0000"/>
                </a:solidFill>
                <a:ea typeface="Times New Roman" charset="0"/>
                <a:cs typeface="Times New Roman" charset="0"/>
              </a:rPr>
              <a:t>	</a:t>
            </a:r>
            <a:r>
              <a:rPr lang="en-US" sz="3600" dirty="0">
                <a:solidFill>
                  <a:srgbClr val="00B050"/>
                </a:solidFill>
                <a:ea typeface="Times New Roman" charset="0"/>
                <a:cs typeface="Times New Roman" charset="0"/>
              </a:rPr>
              <a:t> #1</a:t>
            </a:r>
            <a:r>
              <a:rPr lang="en-US" sz="3600" dirty="0">
                <a:solidFill>
                  <a:srgbClr val="FF0000"/>
                </a:solidFill>
                <a:ea typeface="Times New Roman" charset="0"/>
                <a:cs typeface="Times New Roman" charset="0"/>
              </a:rPr>
              <a:t>	 #2		       </a:t>
            </a:r>
            <a:r>
              <a:rPr lang="en-US" sz="3600" dirty="0">
                <a:solidFill>
                  <a:srgbClr val="00B050"/>
                </a:solidFill>
                <a:ea typeface="Times New Roman" charset="0"/>
                <a:cs typeface="Times New Roman" charset="0"/>
              </a:rPr>
              <a:t>#3</a:t>
            </a:r>
            <a:r>
              <a:rPr lang="en-US" sz="3600" dirty="0">
                <a:solidFill>
                  <a:srgbClr val="FF0000"/>
                </a:solidFill>
                <a:ea typeface="Times New Roman" charset="0"/>
                <a:cs typeface="Times New Roman" charset="0"/>
              </a:rPr>
              <a:t>		     </a:t>
            </a:r>
            <a:r>
              <a:rPr lang="en-US" sz="3600" dirty="0">
                <a:solidFill>
                  <a:srgbClr val="00B050"/>
                </a:solidFill>
                <a:ea typeface="Times New Roman" charset="0"/>
                <a:cs typeface="Times New Roman" charset="0"/>
              </a:rPr>
              <a:t>#4</a:t>
            </a:r>
          </a:p>
          <a:p>
            <a:pPr marL="342900" indent="-342900" eaLnBrk="1" hangingPunct="1">
              <a:buFontTx/>
              <a:buNone/>
            </a:pPr>
            <a:r>
              <a:rPr lang="en-US" sz="4000" baseline="30000" dirty="0">
                <a:ea typeface="Times New Roman" charset="0"/>
                <a:cs typeface="Times New Roman" charset="0"/>
              </a:rPr>
              <a:t>	234 </a:t>
            </a:r>
            <a:r>
              <a:rPr lang="en-US" sz="4000" baseline="-30000" dirty="0">
                <a:ea typeface="Times New Roman" charset="0"/>
                <a:cs typeface="Times New Roman" charset="0"/>
              </a:rPr>
              <a:t>X	</a:t>
            </a:r>
            <a:r>
              <a:rPr lang="en-US" sz="4000" dirty="0">
                <a:ea typeface="Times New Roman" charset="0"/>
                <a:cs typeface="Times New Roman" charset="0"/>
              </a:rPr>
              <a:t>  </a:t>
            </a:r>
            <a:r>
              <a:rPr lang="en-US" sz="4000" baseline="30000" dirty="0">
                <a:ea typeface="Times New Roman" charset="0"/>
                <a:cs typeface="Times New Roman" charset="0"/>
              </a:rPr>
              <a:t>234 </a:t>
            </a:r>
            <a:r>
              <a:rPr lang="en-US" sz="4000" baseline="-30000" dirty="0">
                <a:ea typeface="Times New Roman" charset="0"/>
                <a:cs typeface="Times New Roman" charset="0"/>
              </a:rPr>
              <a:t>X		</a:t>
            </a:r>
            <a:r>
              <a:rPr lang="en-US" sz="4000" baseline="30000" dirty="0">
                <a:ea typeface="Times New Roman" charset="0"/>
                <a:cs typeface="Times New Roman" charset="0"/>
              </a:rPr>
              <a:t>235 </a:t>
            </a:r>
            <a:r>
              <a:rPr lang="en-US" sz="4000" baseline="-30000" dirty="0">
                <a:ea typeface="Times New Roman" charset="0"/>
                <a:cs typeface="Times New Roman" charset="0"/>
              </a:rPr>
              <a:t>X			</a:t>
            </a:r>
            <a:r>
              <a:rPr lang="en-US" sz="4000" baseline="30000" dirty="0">
                <a:ea typeface="Times New Roman" charset="0"/>
                <a:cs typeface="Times New Roman" charset="0"/>
              </a:rPr>
              <a:t>238 </a:t>
            </a:r>
            <a:r>
              <a:rPr lang="en-US" sz="4000" baseline="-30000" dirty="0">
                <a:ea typeface="Times New Roman" charset="0"/>
                <a:cs typeface="Times New Roman" charset="0"/>
              </a:rPr>
              <a:t>X</a:t>
            </a:r>
            <a:endParaRPr lang="en-US" sz="4000" dirty="0">
              <a:ea typeface="Times New Roman" charset="0"/>
              <a:cs typeface="Times New Roman" charset="0"/>
            </a:endParaRPr>
          </a:p>
          <a:p>
            <a:pPr marL="342900" indent="-342900" eaLnBrk="1" hangingPunct="1">
              <a:buFontTx/>
              <a:buNone/>
            </a:pPr>
            <a:r>
              <a:rPr lang="en-US" sz="4000" baseline="30000" dirty="0">
                <a:ea typeface="Times New Roman" charset="0"/>
                <a:cs typeface="Times New Roman" charset="0"/>
              </a:rPr>
              <a:t> 	 </a:t>
            </a:r>
            <a:r>
              <a:rPr lang="en-US" sz="4000" u="sng" baseline="30000" dirty="0">
                <a:ea typeface="Times New Roman" charset="0"/>
                <a:cs typeface="Times New Roman" charset="0"/>
              </a:rPr>
              <a:t>92</a:t>
            </a:r>
            <a:r>
              <a:rPr lang="en-US" sz="4000" baseline="30000" dirty="0">
                <a:ea typeface="Times New Roman" charset="0"/>
                <a:cs typeface="Times New Roman" charset="0"/>
              </a:rPr>
              <a:t>		</a:t>
            </a:r>
            <a:r>
              <a:rPr lang="en-US" sz="4000" dirty="0">
                <a:ea typeface="Times New Roman" charset="0"/>
                <a:cs typeface="Times New Roman" charset="0"/>
              </a:rPr>
              <a:t>     </a:t>
            </a:r>
            <a:r>
              <a:rPr lang="en-US" sz="4000" baseline="30000" dirty="0">
                <a:ea typeface="Times New Roman" charset="0"/>
                <a:cs typeface="Times New Roman" charset="0"/>
              </a:rPr>
              <a:t>93			    </a:t>
            </a:r>
            <a:r>
              <a:rPr lang="en-US" sz="4000" u="sng" baseline="30000" dirty="0">
                <a:ea typeface="Times New Roman" charset="0"/>
                <a:cs typeface="Times New Roman" charset="0"/>
              </a:rPr>
              <a:t>92</a:t>
            </a:r>
            <a:r>
              <a:rPr lang="en-US" sz="4000" baseline="30000" dirty="0">
                <a:ea typeface="Times New Roman" charset="0"/>
                <a:cs typeface="Times New Roman" charset="0"/>
              </a:rPr>
              <a:t>			   </a:t>
            </a:r>
            <a:r>
              <a:rPr lang="en-US" sz="4000" u="sng" baseline="30000" dirty="0">
                <a:ea typeface="Times New Roman" charset="0"/>
                <a:cs typeface="Times New Roman" charset="0"/>
              </a:rPr>
              <a:t>92</a:t>
            </a:r>
          </a:p>
          <a:p>
            <a:pPr marL="342900" indent="-342900" eaLnBrk="1" hangingPunct="1">
              <a:buFontTx/>
              <a:buNone/>
            </a:pPr>
            <a:endParaRPr lang="en-US" sz="4000" baseline="30000" dirty="0">
              <a:ea typeface="Times New Roman" charset="0"/>
              <a:cs typeface="Times New Roman" charset="0"/>
            </a:endParaRPr>
          </a:p>
          <a:p>
            <a:pPr marL="342900" indent="-342900" eaLnBrk="1" hangingPunct="1">
              <a:buFontTx/>
              <a:buNone/>
            </a:pPr>
            <a:r>
              <a:rPr lang="en-US" sz="3600" dirty="0">
                <a:ea typeface="Times New Roman" charset="0"/>
                <a:cs typeface="Times New Roman" charset="0"/>
              </a:rPr>
              <a:t>Which element are these isotopes of? </a:t>
            </a:r>
            <a:r>
              <a:rPr lang="en-US" sz="3600" b="1" dirty="0">
                <a:solidFill>
                  <a:srgbClr val="00B050"/>
                </a:solidFill>
                <a:ea typeface="Times New Roman" charset="0"/>
                <a:cs typeface="Times New Roman" charset="0"/>
              </a:rPr>
              <a:t>Uranium</a:t>
            </a:r>
            <a:endParaRPr lang="en-US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12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000"/>
              <a:t>Isotope Notation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29686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400"/>
              <a:t>Write the symbol with the mass number on top and the atomic number on the bottom</a:t>
            </a:r>
          </a:p>
          <a:p>
            <a:pPr eaLnBrk="1" hangingPunct="1"/>
            <a:r>
              <a:rPr lang="en-US" sz="4400"/>
              <a:t>Example: 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Wingdings 2" charset="2"/>
              <a:buNone/>
            </a:pPr>
            <a:endParaRPr lang="en-US" sz="4400">
              <a:latin typeface="Calibri" charset="0"/>
              <a:ea typeface="Calibri" charset="0"/>
              <a:cs typeface="Times New Roman" charset="0"/>
            </a:endParaRPr>
          </a:p>
          <a:p>
            <a:pPr eaLnBrk="1" hangingPunct="1"/>
            <a:endParaRPr lang="en-US" sz="4400"/>
          </a:p>
          <a:p>
            <a:pPr eaLnBrk="1" hangingPunct="1">
              <a:buFont typeface="Wingdings" charset="2"/>
              <a:buNone/>
            </a:pPr>
            <a:endParaRPr lang="en-US" sz="4400"/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12" tIns="914112" rIns="914112" bIns="914112" anchor="ctr">
            <a:prstTxWarp prst="textNoShape">
              <a:avLst/>
            </a:prstTxWarp>
            <a:spAutoFit/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0" y="657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>
              <a:latin typeface="Georgia" charset="0"/>
            </a:endParaRPr>
          </a:p>
        </p:txBody>
      </p:sp>
      <p:pic>
        <p:nvPicPr>
          <p:cNvPr id="9222" name="Picture 8" descr="http://naturalphilosophers.org/bigchem/200things/isotope_notatio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876800"/>
            <a:ext cx="37719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10" descr="http://hyperphysics.phy-astr.gsu.edu/hbase/nuclear/imgnuc/nn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3200400"/>
            <a:ext cx="990600" cy="275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Isotope Example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dirty="0"/>
              <a:t>Naturally occurring carbon consists of three isotopes, </a:t>
            </a:r>
            <a:r>
              <a:rPr lang="en-US" sz="2800" baseline="30000" dirty="0"/>
              <a:t>14</a:t>
            </a:r>
            <a:r>
              <a:rPr lang="en-US" sz="2800" dirty="0"/>
              <a:t>N, </a:t>
            </a:r>
            <a:r>
              <a:rPr lang="en-US" sz="2800" baseline="30000" dirty="0"/>
              <a:t>15</a:t>
            </a:r>
            <a:r>
              <a:rPr lang="en-US" sz="2800" dirty="0"/>
              <a:t>N, and </a:t>
            </a:r>
            <a:r>
              <a:rPr lang="en-US" sz="2800" baseline="30000" dirty="0"/>
              <a:t>16</a:t>
            </a:r>
            <a:r>
              <a:rPr lang="en-US" sz="2800" dirty="0"/>
              <a:t>N.  State the number of protons, neutrons, and electrons in each of these carbon atoms</a:t>
            </a:r>
            <a:r>
              <a:rPr lang="en-US" sz="3000" dirty="0"/>
              <a:t>.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baseline="30000" dirty="0"/>
              <a:t>14</a:t>
            </a:r>
            <a:r>
              <a:rPr lang="en-US" sz="3600" b="1" dirty="0"/>
              <a:t>N		           </a:t>
            </a:r>
            <a:r>
              <a:rPr lang="en-US" sz="3600" b="1" baseline="30000" dirty="0"/>
              <a:t>15</a:t>
            </a:r>
            <a:r>
              <a:rPr lang="en-US" sz="3600" b="1" dirty="0"/>
              <a:t>N		         </a:t>
            </a:r>
            <a:r>
              <a:rPr lang="en-US" sz="3600" b="1" baseline="30000" dirty="0"/>
              <a:t>16</a:t>
            </a:r>
            <a:r>
              <a:rPr lang="en-US" sz="3600" b="1" dirty="0"/>
              <a:t>N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3600" b="1" baseline="30000" dirty="0"/>
              <a:t>  7		                  7                       	  7	</a:t>
            </a:r>
            <a:endParaRPr lang="en-US" sz="3400" b="1" baseline="30000" dirty="0"/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800" b="1" dirty="0"/>
              <a:t>#P   _______            _______               _______     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800" b="1" dirty="0"/>
              <a:t>#N   _______            _______               _______     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800" b="1" dirty="0"/>
              <a:t>#E   _______            _______               _______     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endParaRPr lang="en-US" b="1" dirty="0"/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/>
          <a:lstStyle/>
          <a:p>
            <a:pPr eaLnBrk="1" hangingPunct="1"/>
            <a:r>
              <a:rPr lang="en-US" sz="5000"/>
              <a:t>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990600"/>
            <a:ext cx="8991600" cy="5638800"/>
          </a:xfrm>
        </p:spPr>
        <p:txBody>
          <a:bodyPr/>
          <a:lstStyle/>
          <a:p>
            <a:pPr eaLnBrk="1" hangingPunct="1"/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IONS</a:t>
            </a:r>
            <a:r>
              <a:rPr lang="en-US" sz="2800">
                <a:effectLst>
                  <a:outerShdw blurRad="38100" dist="38100" dir="2700000" algn="tl">
                    <a:srgbClr val="DDDDDD"/>
                  </a:outerShdw>
                </a:effectLst>
              </a:rPr>
              <a:t> are charged atoms (or groups of atoms) that have a positive or negative charge.  </a:t>
            </a:r>
          </a:p>
          <a:p>
            <a:pPr lvl="1" eaLnBrk="1" hangingPunct="1"/>
            <a:r>
              <a:rPr lang="en-US" sz="2800"/>
              <a:t>Ions differ in the number of electrons</a:t>
            </a:r>
          </a:p>
          <a:p>
            <a:pPr eaLnBrk="1" hangingPunct="1"/>
            <a:r>
              <a:rPr lang="en-US" sz="2800"/>
              <a:t>For Neutral Atoms : </a:t>
            </a:r>
          </a:p>
          <a:p>
            <a:pPr lvl="1" eaLnBrk="1" hangingPunct="1"/>
            <a:r>
              <a:rPr lang="en-US" sz="2800"/>
              <a:t>Number of electrons = number of protons</a:t>
            </a:r>
          </a:p>
          <a:p>
            <a:pPr eaLnBrk="1" hangingPunct="1"/>
            <a:r>
              <a:rPr lang="en-US" sz="2800"/>
              <a:t>For Ions :</a:t>
            </a:r>
          </a:p>
          <a:p>
            <a:pPr lvl="1" eaLnBrk="1" hangingPunct="1"/>
            <a:r>
              <a:rPr lang="en-US" sz="2800"/>
              <a:t>protons the same, electrons are different</a:t>
            </a:r>
          </a:p>
          <a:p>
            <a:pPr lvl="2" eaLnBrk="1" hangingPunct="1"/>
            <a:r>
              <a:rPr lang="en-US" sz="2800"/>
              <a:t>Either lost or gained electrons</a:t>
            </a:r>
          </a:p>
          <a:p>
            <a:pPr eaLnBrk="1" hangingPunct="1">
              <a:lnSpc>
                <a:spcPct val="125000"/>
              </a:lnSpc>
            </a:pPr>
            <a:r>
              <a:rPr lang="en-US" sz="2800">
                <a:effectLst>
                  <a:outerShdw blurRad="38100" dist="38100" dir="2700000" algn="tl">
                    <a:srgbClr val="DDDDDD"/>
                  </a:outerShdw>
                </a:effectLst>
              </a:rPr>
              <a:t>Examples:</a:t>
            </a:r>
          </a:p>
          <a:p>
            <a:pPr lvl="1" eaLnBrk="1" hangingPunct="1">
              <a:lnSpc>
                <a:spcPct val="125000"/>
              </a:lnSpc>
            </a:pPr>
            <a:r>
              <a:rPr lang="en-US" sz="2800">
                <a:effectLst>
                  <a:outerShdw blurRad="38100" dist="38100" dir="2700000" algn="tl">
                    <a:srgbClr val="DDDDDD"/>
                  </a:outerShdw>
                </a:effectLst>
              </a:rPr>
              <a:t>Neutral Atom:  Na, Ca, I, O   		</a:t>
            </a:r>
          </a:p>
          <a:p>
            <a:pPr lvl="1" eaLnBrk="1" hangingPunct="1">
              <a:lnSpc>
                <a:spcPct val="125000"/>
              </a:lnSpc>
            </a:pPr>
            <a:r>
              <a:rPr lang="en-US" sz="2800">
                <a:effectLst>
                  <a:outerShdw blurRad="38100" dist="38100" dir="2700000" algn="tl">
                    <a:srgbClr val="DDDDDD"/>
                  </a:outerShdw>
                </a:effectLst>
              </a:rPr>
              <a:t>Ion:  Na</a:t>
            </a:r>
            <a:r>
              <a:rPr lang="en-US" sz="2800" baseline="30000">
                <a:effectLst>
                  <a:outerShdw blurRad="38100" dist="38100" dir="2700000" algn="tl">
                    <a:srgbClr val="DDDDDD"/>
                  </a:outerShdw>
                </a:effectLst>
              </a:rPr>
              <a:t>+</a:t>
            </a:r>
            <a:r>
              <a:rPr lang="en-US" sz="2800">
                <a:effectLst>
                  <a:outerShdw blurRad="38100" dist="38100" dir="2700000" algn="tl">
                    <a:srgbClr val="DDDDDD"/>
                  </a:outerShdw>
                </a:effectLst>
              </a:rPr>
              <a:t>  Ca</a:t>
            </a:r>
            <a:r>
              <a:rPr lang="en-US" sz="2800" baseline="30000">
                <a:effectLst>
                  <a:outerShdw blurRad="38100" dist="38100" dir="2700000" algn="tl">
                    <a:srgbClr val="DDDDDD"/>
                  </a:outerShdw>
                </a:effectLst>
              </a:rPr>
              <a:t>+2</a:t>
            </a:r>
            <a:r>
              <a:rPr lang="en-US" sz="2800">
                <a:effectLst>
                  <a:outerShdw blurRad="38100" dist="38100" dir="2700000" algn="tl">
                    <a:srgbClr val="DDDDDD"/>
                  </a:outerShdw>
                </a:effectLst>
              </a:rPr>
              <a:t>  I</a:t>
            </a:r>
            <a:r>
              <a:rPr lang="en-US" sz="2800" baseline="30000">
                <a:effectLst>
                  <a:outerShdw blurRad="38100" dist="38100" dir="2700000" algn="tl">
                    <a:srgbClr val="DDDDDD"/>
                  </a:outerShdw>
                </a:effectLst>
              </a:rPr>
              <a:t>-</a:t>
            </a:r>
            <a:r>
              <a:rPr lang="en-US" sz="2800">
                <a:effectLst>
                  <a:outerShdw blurRad="38100" dist="38100" dir="2700000" algn="tl">
                    <a:srgbClr val="DDDDDD"/>
                  </a:outerShdw>
                </a:effectLst>
              </a:rPr>
              <a:t>   O</a:t>
            </a:r>
            <a:r>
              <a:rPr lang="en-US" sz="2800" baseline="30000">
                <a:effectLst>
                  <a:outerShdw blurRad="38100" dist="38100" dir="2700000" algn="tl">
                    <a:srgbClr val="DDDDDD"/>
                  </a:outerShdw>
                </a:effectLst>
              </a:rPr>
              <a:t>-2</a:t>
            </a:r>
          </a:p>
          <a:p>
            <a:pPr lvl="2" eaLnBrk="1" hangingPunct="1">
              <a:buFont typeface="Wingdings 2" charset="2"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229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>
                <a:solidFill>
                  <a:srgbClr val="BDB196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IONS</a:t>
            </a:r>
            <a:br>
              <a:rPr lang="en-US" sz="3600">
                <a:solidFill>
                  <a:srgbClr val="063DE8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</a:br>
            <a:endParaRPr lang="en-US" sz="2200">
              <a:effectLst>
                <a:outerShdw blurRad="38100" dist="38100" dir="2700000" algn="tl">
                  <a:srgbClr val="DDDDDD"/>
                </a:outerShdw>
              </a:effectLst>
              <a:latin typeface="Helvetica" charset="0"/>
            </a:endParaRPr>
          </a:p>
        </p:txBody>
      </p:sp>
      <p:pic>
        <p:nvPicPr>
          <p:cNvPr id="4" name="03M07AN1.avi">
            <a:hlinkClick r:id="" action="ppaction://media"/>
          </p:cNvPr>
          <p:cNvPicPr/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05400" y="3505200"/>
            <a:ext cx="3733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14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990600"/>
            <a:ext cx="8610600" cy="5715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25000"/>
              </a:lnSpc>
            </a:pPr>
            <a:r>
              <a:rPr lang="en-US" sz="3400" u="sng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Taking away</a:t>
            </a:r>
            <a:r>
              <a:rPr lang="en-US" sz="34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an electron from an atom gives a </a:t>
            </a:r>
            <a:r>
              <a:rPr lang="en-US" sz="3400" dirty="0">
                <a:solidFill>
                  <a:schemeClr val="hlink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positive charge</a:t>
            </a:r>
            <a:r>
              <a:rPr lang="en-US" sz="34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 because there are now more protons</a:t>
            </a:r>
          </a:p>
          <a:p>
            <a:pPr lvl="1" indent="-273050" eaLnBrk="1" hangingPunct="1">
              <a:lnSpc>
                <a:spcPct val="125000"/>
              </a:lnSpc>
              <a:spcBef>
                <a:spcPts val="575"/>
              </a:spcBef>
            </a:pPr>
            <a:r>
              <a:rPr lang="en-US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Called a CATION</a:t>
            </a:r>
          </a:p>
          <a:p>
            <a:pPr lvl="1" indent="-273050" eaLnBrk="1" hangingPunct="1">
              <a:lnSpc>
                <a:spcPct val="125000"/>
              </a:lnSpc>
              <a:spcBef>
                <a:spcPts val="575"/>
              </a:spcBef>
            </a:pPr>
            <a:endParaRPr lang="en-US" sz="32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eaLnBrk="1" hangingPunct="1">
              <a:lnSpc>
                <a:spcPct val="125000"/>
              </a:lnSpc>
            </a:pPr>
            <a:r>
              <a:rPr lang="en-US" sz="3000" dirty="0"/>
              <a:t>So if the Mg atom to the right </a:t>
            </a:r>
          </a:p>
          <a:p>
            <a:pPr eaLnBrk="1" hangingPunct="1">
              <a:lnSpc>
                <a:spcPct val="125000"/>
              </a:lnSpc>
              <a:buFont typeface="Wingdings 2" charset="2"/>
              <a:buNone/>
            </a:pPr>
            <a:r>
              <a:rPr lang="en-US" sz="3000" dirty="0"/>
              <a:t>loses 2 electrons, it becomes  Mg</a:t>
            </a:r>
            <a:r>
              <a:rPr lang="en-US" sz="3000" baseline="30000" dirty="0"/>
              <a:t>2+</a:t>
            </a:r>
            <a:endParaRPr lang="en-US" sz="3000" dirty="0"/>
          </a:p>
          <a:p>
            <a:pPr eaLnBrk="1" hangingPunct="1">
              <a:lnSpc>
                <a:spcPct val="125000"/>
              </a:lnSpc>
            </a:pPr>
            <a:endParaRPr lang="en-US" sz="30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229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>
                <a:solidFill>
                  <a:srgbClr val="BDB196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IONS</a:t>
            </a:r>
            <a:br>
              <a:rPr lang="en-US" sz="3600">
                <a:solidFill>
                  <a:srgbClr val="063DE8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</a:br>
            <a:endParaRPr lang="en-US" sz="2200">
              <a:effectLst>
                <a:outerShdw blurRad="38100" dist="38100" dir="2700000" algn="tl">
                  <a:srgbClr val="DDDDDD"/>
                </a:outerShdw>
              </a:effectLst>
              <a:latin typeface="Helvetica" charset="0"/>
            </a:endParaRPr>
          </a:p>
        </p:txBody>
      </p:sp>
      <p:pic>
        <p:nvPicPr>
          <p:cNvPr id="4" name="03M07AN2.avi">
            <a:hlinkClick r:id="" action="ppaction://media"/>
          </p:cNvPr>
          <p:cNvPicPr/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81600" y="3276600"/>
            <a:ext cx="3657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14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990600"/>
            <a:ext cx="8610600" cy="5715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25000"/>
              </a:lnSpc>
            </a:pPr>
            <a:r>
              <a:rPr lang="en-US" sz="3400" u="sng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Adding</a:t>
            </a:r>
            <a:r>
              <a:rPr lang="en-US" sz="34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an electron to an atom gives a </a:t>
            </a:r>
            <a:r>
              <a:rPr lang="en-US" sz="3400" dirty="0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negative charge</a:t>
            </a:r>
            <a:r>
              <a:rPr lang="en-US" sz="34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because there are now more electrons</a:t>
            </a:r>
          </a:p>
          <a:p>
            <a:pPr lvl="1" indent="-273050" eaLnBrk="1" hangingPunct="1">
              <a:lnSpc>
                <a:spcPct val="125000"/>
              </a:lnSpc>
              <a:spcBef>
                <a:spcPts val="575"/>
              </a:spcBef>
            </a:pPr>
            <a:r>
              <a:rPr lang="en-US" sz="3200" dirty="0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Called an ANION</a:t>
            </a:r>
          </a:p>
          <a:p>
            <a:pPr lvl="1" indent="-273050" eaLnBrk="1" hangingPunct="1">
              <a:lnSpc>
                <a:spcPct val="125000"/>
              </a:lnSpc>
              <a:spcBef>
                <a:spcPts val="575"/>
              </a:spcBef>
            </a:pPr>
            <a:endParaRPr lang="en-US" sz="32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eaLnBrk="1" hangingPunct="1">
              <a:lnSpc>
                <a:spcPct val="125000"/>
              </a:lnSpc>
            </a:pPr>
            <a:r>
              <a:rPr lang="en-US" sz="3200" dirty="0"/>
              <a:t>So if the F atom to the right </a:t>
            </a:r>
          </a:p>
          <a:p>
            <a:pPr eaLnBrk="1" hangingPunct="1">
              <a:lnSpc>
                <a:spcPct val="125000"/>
              </a:lnSpc>
              <a:buFont typeface="Wingdings 2" charset="2"/>
              <a:buNone/>
            </a:pPr>
            <a:r>
              <a:rPr lang="en-US" sz="3200" dirty="0"/>
              <a:t>gains 1 electron, it becomes  F</a:t>
            </a:r>
            <a:r>
              <a:rPr lang="en-US" sz="3200" baseline="30000" dirty="0"/>
              <a:t>-</a:t>
            </a:r>
            <a:endParaRPr lang="en-US" sz="3200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2778</TotalTime>
  <Words>350</Words>
  <Application>Microsoft Office PowerPoint</Application>
  <PresentationFormat>On-screen Show (4:3)</PresentationFormat>
  <Paragraphs>70</Paragraphs>
  <Slides>11</Slides>
  <Notes>2</Notes>
  <HiddenSlides>0</HiddenSlides>
  <MMClips>2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ＭＳ Ｐゴシック</vt:lpstr>
      <vt:lpstr>Arial</vt:lpstr>
      <vt:lpstr>Calibri</vt:lpstr>
      <vt:lpstr>Comic Sans MS</vt:lpstr>
      <vt:lpstr>Franklin Gothic Book</vt:lpstr>
      <vt:lpstr>Georgia</vt:lpstr>
      <vt:lpstr>Helvetica</vt:lpstr>
      <vt:lpstr>Perpetua</vt:lpstr>
      <vt:lpstr>Times New Roman</vt:lpstr>
      <vt:lpstr>Wingdings</vt:lpstr>
      <vt:lpstr>Wingdings 2</vt:lpstr>
      <vt:lpstr>Equity</vt:lpstr>
      <vt:lpstr>Isotopes and Ions</vt:lpstr>
      <vt:lpstr>Isotopes</vt:lpstr>
      <vt:lpstr>Isotope Example</vt:lpstr>
      <vt:lpstr>Isotope Example</vt:lpstr>
      <vt:lpstr>Isotope Notation</vt:lpstr>
      <vt:lpstr>Isotope Example</vt:lpstr>
      <vt:lpstr>Ions</vt:lpstr>
      <vt:lpstr>IONS </vt:lpstr>
      <vt:lpstr>IONS </vt:lpstr>
      <vt:lpstr>Ion Practice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Isotopes and Ions</dc:title>
  <dc:creator>KEVIN_SNEED</dc:creator>
  <cp:lastModifiedBy>Unistar</cp:lastModifiedBy>
  <cp:revision>76</cp:revision>
  <dcterms:created xsi:type="dcterms:W3CDTF">2015-01-22T01:06:29Z</dcterms:created>
  <dcterms:modified xsi:type="dcterms:W3CDTF">2016-10-31T19:45:49Z</dcterms:modified>
</cp:coreProperties>
</file>